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4" r:id="rId2"/>
    <p:sldId id="258" r:id="rId3"/>
    <p:sldId id="259" r:id="rId4"/>
    <p:sldId id="260" r:id="rId5"/>
    <p:sldId id="325" r:id="rId6"/>
    <p:sldId id="261" r:id="rId7"/>
    <p:sldId id="315" r:id="rId8"/>
    <p:sldId id="322" r:id="rId9"/>
    <p:sldId id="323" r:id="rId10"/>
    <p:sldId id="316" r:id="rId11"/>
    <p:sldId id="330" r:id="rId12"/>
    <p:sldId id="319" r:id="rId13"/>
    <p:sldId id="321" r:id="rId14"/>
    <p:sldId id="317" r:id="rId15"/>
    <p:sldId id="268" r:id="rId16"/>
    <p:sldId id="320" r:id="rId17"/>
    <p:sldId id="269" r:id="rId18"/>
    <p:sldId id="271" r:id="rId19"/>
    <p:sldId id="326" r:id="rId20"/>
    <p:sldId id="327" r:id="rId21"/>
    <p:sldId id="328" r:id="rId22"/>
    <p:sldId id="303" r:id="rId23"/>
    <p:sldId id="329" r:id="rId24"/>
    <p:sldId id="31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9CD6A6-1971-46E7-9F89-660E66C8DD5C}" type="datetimeFigureOut">
              <a:rPr lang="en-US" smtClean="0"/>
              <a:pPr/>
              <a:t>12/28/2019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93BF8-2C37-4E50-9FD7-BB65A9EDCA70}" type="slidenum">
              <a:rPr lang="en-US" smtClean="0"/>
              <a:pPr/>
              <a:t>‹#›</a:t>
            </a:fld>
            <a:endParaRPr lang="en-US"/>
          </a:p>
        </p:txBody>
      </p:sp>
    </p:spTree>
    <p:extLst>
      <p:ext uri="{BB962C8B-B14F-4D97-AF65-F5344CB8AC3E}">
        <p14:creationId xmlns:p14="http://schemas.microsoft.com/office/powerpoint/2010/main" val="106689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C4E1E4A-EA4B-4008-B462-E0C3714D63B1}" type="slidenum">
              <a:rPr lang="en-US"/>
              <a:pPr/>
              <a:t>22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AA484-7D09-4483-9F93-B6CA418DE366}"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BD474-9A48-43A6-B251-D846671CC19E}"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7D82C-60B7-4E63-9017-6A07E0561A4F}"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27981-0D16-44BE-B84F-D78B666EC6CE}"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59B57-8B39-4E9A-B89C-DDE8BD50F95E}"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27C04-40D7-424A-A47F-4F1980C63EF1}"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61EF4C-65DD-461F-B8F7-EBD7DCA9C9C4}" type="datetime1">
              <a:rPr lang="en-US" smtClean="0"/>
              <a:pPr/>
              <a:t>12/28/2019</a:t>
            </a:fld>
            <a:endParaRPr lang="en-US"/>
          </a:p>
        </p:txBody>
      </p:sp>
      <p:sp>
        <p:nvSpPr>
          <p:cNvPr id="8" name="Footer Placeholder 7"/>
          <p:cNvSpPr>
            <a:spLocks noGrp="1"/>
          </p:cNvSpPr>
          <p:nvPr>
            <p:ph type="ftr" sz="quarter" idx="11"/>
          </p:nvPr>
        </p:nvSpPr>
        <p:spPr/>
        <p:txBody>
          <a:bodyPr/>
          <a:lstStyle/>
          <a:p>
            <a:r>
              <a:rPr lang="en-IN" smtClean="0"/>
              <a:t>SARADA KRISHNA HOMOEOPATHIC MEDICAL COLLEGE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00E50-32C7-45C0-B50E-31296E5E3637}" type="datetime1">
              <a:rPr lang="en-US" smtClean="0"/>
              <a:pPr/>
              <a:t>12/28/2019</a:t>
            </a:fld>
            <a:endParaRPr lang="en-US"/>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6F8A6-6533-4110-B8AD-60DFBEEE04A6}" type="datetime1">
              <a:rPr lang="en-US" smtClean="0"/>
              <a:pPr/>
              <a:t>12/28/2019</a:t>
            </a:fld>
            <a:endParaRPr lang="en-US"/>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B9153-17AC-47DB-855A-CB2F2B3CF782}"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8D8C6-20A9-4501-94D2-23B3D7594773}"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C099C-A668-4118-9F2B-324C99CA4953}" type="datetime1">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SARADA KRISHNA HOMOEOPATHIC MEDICAL COLLEGE DEPT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i="1" u="sng" dirty="0" smtClean="0"/>
              <a:t/>
            </a:r>
            <a:br>
              <a:rPr lang="en-US" sz="6000" b="1" i="1" u="sng" dirty="0" smtClean="0"/>
            </a:br>
            <a:r>
              <a:rPr lang="en-US" sz="6000" b="1" i="1" u="sng" dirty="0"/>
              <a:t/>
            </a:r>
            <a:br>
              <a:rPr lang="en-US" sz="6000" b="1" i="1" u="sng" dirty="0"/>
            </a:br>
            <a:r>
              <a:rPr lang="en-US" sz="6000" b="1" i="1" u="sng" dirty="0" smtClean="0"/>
              <a:t/>
            </a:r>
            <a:br>
              <a:rPr lang="en-US" sz="6000" b="1" i="1" u="sng" dirty="0" smtClean="0"/>
            </a:br>
            <a:r>
              <a:rPr lang="en-US" sz="6000" b="1" i="1" u="sng" dirty="0"/>
              <a:t>INTRODUCTION </a:t>
            </a:r>
            <a:r>
              <a:rPr lang="en-US" sz="6000" b="1" i="1" u="sng" dirty="0"/>
              <a:t/>
            </a:r>
            <a:br>
              <a:rPr lang="en-US" sz="6000" b="1" i="1" u="sng" dirty="0"/>
            </a:br>
            <a:r>
              <a:rPr lang="en-US" sz="6000" b="1" i="1" u="sng" dirty="0" smtClean="0"/>
              <a:t/>
            </a:r>
            <a:br>
              <a:rPr lang="en-US" sz="6000" b="1" i="1" u="sng" dirty="0" smtClean="0"/>
            </a:br>
            <a:r>
              <a:rPr lang="en-US" sz="6000" b="1" i="1" u="sng" dirty="0"/>
              <a:t/>
            </a:r>
            <a:br>
              <a:rPr lang="en-US" sz="6000" b="1" i="1" u="sng" dirty="0"/>
            </a:br>
            <a:endParaRPr lang="en-US" sz="6000" b="1" i="1" u="sng" dirty="0"/>
          </a:p>
        </p:txBody>
      </p:sp>
      <p:sp>
        <p:nvSpPr>
          <p:cNvPr id="4" name="Footer Placeholder 3"/>
          <p:cNvSpPr>
            <a:spLocks noGrp="1"/>
          </p:cNvSpPr>
          <p:nvPr>
            <p:ph type="ftr" sz="quarter" idx="11"/>
          </p:nvPr>
        </p:nvSpPr>
        <p:spPr>
          <a:xfrm>
            <a:off x="3124200" y="6096000"/>
            <a:ext cx="2895600" cy="625475"/>
          </a:xfrm>
        </p:spPr>
        <p:txBody>
          <a:bodyPr/>
          <a:lstStyle/>
          <a:p>
            <a:r>
              <a:rPr lang="en-US" dirty="0" smtClean="0"/>
              <a:t>SARADA KRISHNA HOMOEOPATHIC MEDICAL COLLEGE</a:t>
            </a:r>
          </a:p>
          <a:p>
            <a:r>
              <a:rPr lang="en-US" dirty="0" smtClean="0"/>
              <a:t>DEPT OF REPERTORY</a:t>
            </a:r>
            <a:endParaRPr lang="en-US" dirty="0"/>
          </a:p>
        </p:txBody>
      </p:sp>
      <p:sp>
        <p:nvSpPr>
          <p:cNvPr id="5" name="TextBox 4"/>
          <p:cNvSpPr txBox="1"/>
          <p:nvPr/>
        </p:nvSpPr>
        <p:spPr>
          <a:xfrm>
            <a:off x="3574258" y="4005064"/>
            <a:ext cx="4891083" cy="1200329"/>
          </a:xfrm>
          <a:prstGeom prst="rect">
            <a:avLst/>
          </a:prstGeom>
          <a:noFill/>
        </p:spPr>
        <p:txBody>
          <a:bodyPr wrap="none" rtlCol="0">
            <a:spAutoFit/>
          </a:bodyPr>
          <a:lstStyle/>
          <a:p>
            <a:r>
              <a:rPr lang="en-US" b="1" dirty="0" err="1" smtClean="0">
                <a:latin typeface="Times New Roman" panose="02020603050405020304" pitchFamily="18" charset="0"/>
                <a:cs typeface="Times New Roman" panose="02020603050405020304" pitchFamily="18" charset="0"/>
              </a:rPr>
              <a:t>Dr.V.SATHISH</a:t>
            </a:r>
            <a:r>
              <a:rPr lang="en-US" b="1" dirty="0" smtClean="0">
                <a:latin typeface="Times New Roman" panose="02020603050405020304" pitchFamily="18" charset="0"/>
                <a:cs typeface="Times New Roman" panose="02020603050405020304" pitchFamily="18" charset="0"/>
              </a:rPr>
              <a:t> KUMAR, M.D (</a:t>
            </a:r>
            <a:r>
              <a:rPr lang="en-US" b="1" dirty="0" err="1" smtClean="0">
                <a:latin typeface="Times New Roman" panose="02020603050405020304" pitchFamily="18" charset="0"/>
                <a:cs typeface="Times New Roman" panose="02020603050405020304" pitchFamily="18" charset="0"/>
              </a:rPr>
              <a:t>Hom</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HOD and Professor, Department of Repertory</a:t>
            </a:r>
          </a:p>
          <a:p>
            <a:r>
              <a:rPr lang="en-US" b="1" dirty="0" err="1" smtClean="0">
                <a:latin typeface="Times New Roman" panose="02020603050405020304" pitchFamily="18" charset="0"/>
                <a:cs typeface="Times New Roman" panose="02020603050405020304" pitchFamily="18" charset="0"/>
              </a:rPr>
              <a:t>Sarada</a:t>
            </a:r>
            <a:r>
              <a:rPr lang="en-US" b="1" dirty="0" smtClean="0">
                <a:latin typeface="Times New Roman" panose="02020603050405020304" pitchFamily="18" charset="0"/>
                <a:cs typeface="Times New Roman" panose="02020603050405020304" pitchFamily="18" charset="0"/>
              </a:rPr>
              <a:t> Krishna Homoeopathic Medical College</a:t>
            </a:r>
          </a:p>
          <a:p>
            <a:r>
              <a:rPr lang="en-US" b="1" dirty="0" err="1" smtClean="0">
                <a:latin typeface="Times New Roman" panose="02020603050405020304" pitchFamily="18" charset="0"/>
                <a:cs typeface="Times New Roman" panose="02020603050405020304" pitchFamily="18" charset="0"/>
              </a:rPr>
              <a:t>Kulasekharam</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198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00CC"/>
                </a:solidFill>
                <a:latin typeface="Times New Roman" pitchFamily="18" charset="0"/>
              </a:rPr>
              <a:t/>
            </a:r>
            <a:br>
              <a:rPr lang="en-US" b="1" u="sng" dirty="0" smtClean="0">
                <a:solidFill>
                  <a:srgbClr val="0000CC"/>
                </a:solidFill>
                <a:latin typeface="Times New Roman" pitchFamily="18" charset="0"/>
              </a:rPr>
            </a:br>
            <a:r>
              <a:rPr lang="en-US" b="1" u="sng" dirty="0" smtClean="0">
                <a:solidFill>
                  <a:srgbClr val="0000CC"/>
                </a:solidFill>
                <a:latin typeface="Times New Roman" pitchFamily="18" charset="0"/>
              </a:rPr>
              <a:t>REPERTORISATION </a:t>
            </a:r>
            <a:br>
              <a:rPr lang="en-US" b="1" u="sng" dirty="0" smtClean="0">
                <a:solidFill>
                  <a:srgbClr val="0000CC"/>
                </a:solidFill>
                <a:latin typeface="Times New Roman"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b="1" dirty="0" smtClean="0">
                <a:latin typeface="Times New Roman" pitchFamily="18" charset="0"/>
                <a:cs typeface="Times New Roman" pitchFamily="18" charset="0"/>
              </a:rPr>
              <a:t>The process of repertorisation is essentially a logical elimination of apparently similar medicines. </a:t>
            </a:r>
          </a:p>
          <a:p>
            <a:pPr>
              <a:lnSpc>
                <a:spcPct val="90000"/>
              </a:lnSpc>
              <a:buNone/>
            </a:pPr>
            <a:endParaRPr lang="en-US" b="1" dirty="0" smtClean="0">
              <a:latin typeface="Times New Roman" pitchFamily="18" charset="0"/>
              <a:cs typeface="Times New Roman" pitchFamily="18" charset="0"/>
            </a:endParaRPr>
          </a:p>
          <a:p>
            <a:pPr>
              <a:lnSpc>
                <a:spcPct val="90000"/>
              </a:lnSpc>
            </a:pPr>
            <a:r>
              <a:rPr lang="en-US" b="1" dirty="0" smtClean="0">
                <a:latin typeface="Times New Roman" pitchFamily="18" charset="0"/>
                <a:cs typeface="Times New Roman" pitchFamily="18" charset="0"/>
              </a:rPr>
              <a:t>It starts with broad choice and gradually narrows down the field, which provides us an adequate and a small group of similar medicines, so that the final selection of similimum is made easier with the help of further reference to Materia Medica.</a:t>
            </a:r>
          </a:p>
          <a:p>
            <a:pPr>
              <a:lnSpc>
                <a:spcPct val="90000"/>
              </a:lnSpc>
              <a:buFontTx/>
              <a:buNone/>
            </a:pPr>
            <a:r>
              <a:rPr lang="en-US" b="1" i="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857364"/>
            <a:ext cx="8229600" cy="2000264"/>
          </a:xfrm>
        </p:spPr>
        <p:txBody>
          <a:bodyPr>
            <a:normAutofit/>
          </a:bodyPr>
          <a:lstStyle/>
          <a:p>
            <a:r>
              <a:rPr lang="en-IN" b="1" i="1" dirty="0" smtClean="0">
                <a:latin typeface="Times New Roman" pitchFamily="18" charset="0"/>
                <a:cs typeface="Times New Roman" pitchFamily="18" charset="0"/>
              </a:rPr>
              <a:t>STALWARTS WORDS ABOUT REPERTORY</a:t>
            </a:r>
            <a:endParaRPr lang="en-IN" b="1"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09600" y="381000"/>
            <a:ext cx="7696200" cy="6019800"/>
          </a:xfrm>
        </p:spPr>
        <p:txBody>
          <a:bodyPr>
            <a:normAutofit/>
          </a:bodyPr>
          <a:lstStyle/>
          <a:p>
            <a:pPr algn="l"/>
            <a:r>
              <a:rPr lang="en-US" sz="2800" b="1" dirty="0" smtClean="0">
                <a:solidFill>
                  <a:srgbClr val="0033CC"/>
                </a:solidFill>
                <a:latin typeface="Times New Roman" pitchFamily="18" charset="0"/>
                <a:cs typeface="Times New Roman" pitchFamily="18" charset="0"/>
              </a:rPr>
              <a:t>Bidwell says</a:t>
            </a:r>
          </a:p>
          <a:p>
            <a:pPr algn="just"/>
            <a:r>
              <a:rPr lang="en-US" sz="2800" b="1" dirty="0" smtClean="0">
                <a:solidFill>
                  <a:schemeClr val="tx1"/>
                </a:solidFill>
                <a:latin typeface="Times New Roman" pitchFamily="18" charset="0"/>
                <a:cs typeface="Times New Roman" pitchFamily="18" charset="0"/>
              </a:rPr>
              <a:t>	It is like a dictionary, a book of nature relating to the myriad of pathological phenomenon. It is a grand key for successful exploration of homoeopathic remedies. </a:t>
            </a:r>
          </a:p>
          <a:p>
            <a:pPr algn="just"/>
            <a:endParaRPr lang="en-US" sz="2800" b="1" dirty="0" smtClean="0">
              <a:solidFill>
                <a:schemeClr val="tx1"/>
              </a:solidFill>
              <a:latin typeface="Times New Roman" pitchFamily="18" charset="0"/>
              <a:cs typeface="Times New Roman" pitchFamily="18" charset="0"/>
            </a:endParaRPr>
          </a:p>
          <a:p>
            <a:pPr algn="just"/>
            <a:r>
              <a:rPr lang="en-US" sz="2800" b="1" dirty="0" smtClean="0">
                <a:solidFill>
                  <a:srgbClr val="0033CC"/>
                </a:solidFill>
                <a:latin typeface="Times New Roman" pitchFamily="18" charset="0"/>
                <a:cs typeface="Times New Roman" pitchFamily="18" charset="0"/>
              </a:rPr>
              <a:t>Dr. </a:t>
            </a:r>
            <a:r>
              <a:rPr lang="en-US" sz="2800" b="1" dirty="0" err="1" smtClean="0">
                <a:solidFill>
                  <a:srgbClr val="0033CC"/>
                </a:solidFill>
                <a:latin typeface="Times New Roman" pitchFamily="18" charset="0"/>
                <a:cs typeface="Times New Roman" pitchFamily="18" charset="0"/>
              </a:rPr>
              <a:t>Knerr</a:t>
            </a:r>
            <a:r>
              <a:rPr lang="en-US" sz="2800" b="1" dirty="0" smtClean="0">
                <a:solidFill>
                  <a:srgbClr val="0033CC"/>
                </a:solidFill>
                <a:latin typeface="Times New Roman" pitchFamily="18" charset="0"/>
                <a:cs typeface="Times New Roman" pitchFamily="18" charset="0"/>
              </a:rPr>
              <a:t> remarks</a:t>
            </a:r>
            <a:endParaRPr lang="en-US" sz="2800" b="1" dirty="0" smtClean="0">
              <a:latin typeface="Times New Roman" pitchFamily="18" charset="0"/>
              <a:cs typeface="Times New Roman" pitchFamily="18" charset="0"/>
            </a:endParaRPr>
          </a:p>
          <a:p>
            <a:pPr algn="just"/>
            <a:r>
              <a:rPr lang="en-US" sz="2800" b="1" dirty="0" smtClean="0">
                <a:solidFill>
                  <a:schemeClr val="tx1"/>
                </a:solidFill>
                <a:latin typeface="Times New Roman" pitchFamily="18" charset="0"/>
                <a:cs typeface="Times New Roman" pitchFamily="18" charset="0"/>
              </a:rPr>
              <a:t>	In a repertory , we have separation by analysis   for the purpose of classification and ready reference, in Materia Medica, combination by synthesis to enable us to study drug effects in their grand unity and relationship.</a:t>
            </a:r>
          </a:p>
          <a:p>
            <a:pPr algn="just"/>
            <a:endParaRPr lang="en-US" sz="28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wd">
                                    <p:tmPct val="100000"/>
                                  </p:iterate>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3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3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p:cTn id="13" dur="3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4" dur="300" fill="hold"/>
                                        <p:tgtEl>
                                          <p:spTgt spid="40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p:cTn id="19" dur="3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20" dur="300" fill="hold"/>
                                        <p:tgtEl>
                                          <p:spTgt spid="409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p:cTn id="25" dur="3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26" dur="300" fill="hold"/>
                                        <p:tgtEl>
                                          <p:spTgt spid="409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lstStyle/>
          <a:p>
            <a:pPr algn="just">
              <a:buNone/>
            </a:pPr>
            <a:r>
              <a:rPr lang="en-US" b="1" dirty="0" err="1" smtClean="0">
                <a:solidFill>
                  <a:srgbClr val="0033CC"/>
                </a:solidFill>
                <a:latin typeface="Times New Roman" pitchFamily="18" charset="0"/>
                <a:cs typeface="Times New Roman" pitchFamily="18" charset="0"/>
              </a:rPr>
              <a:t>Dr.Tyler</a:t>
            </a:r>
            <a:r>
              <a:rPr lang="en-US" b="1" dirty="0" smtClean="0">
                <a:solidFill>
                  <a:srgbClr val="0033CC"/>
                </a:solidFill>
                <a:latin typeface="Times New Roman" pitchFamily="18" charset="0"/>
                <a:cs typeface="Times New Roman" pitchFamily="18" charset="0"/>
              </a:rPr>
              <a:t> refers</a:t>
            </a:r>
            <a:endParaRPr lang="en-US" b="1" dirty="0" smtClean="0">
              <a:latin typeface="Times New Roman" pitchFamily="18" charset="0"/>
              <a:cs typeface="Times New Roman" pitchFamily="18" charset="0"/>
              <a:sym typeface="Symbol" pitchFamily="18" charset="2"/>
            </a:endParaRPr>
          </a:p>
          <a:p>
            <a:pPr algn="just">
              <a:buNone/>
            </a:pPr>
            <a:r>
              <a:rPr lang="en-US" b="1" dirty="0" smtClean="0">
                <a:latin typeface="Times New Roman" pitchFamily="18" charset="0"/>
                <a:cs typeface="Times New Roman" pitchFamily="18" charset="0"/>
                <a:sym typeface="Symbol" pitchFamily="18" charset="2"/>
              </a:rPr>
              <a:t>    Success in repertorisation depends on ability to deal with symptoms and this has to be taught , it is not  innate.</a:t>
            </a:r>
          </a:p>
          <a:p>
            <a:pPr algn="just">
              <a:buNone/>
            </a:pPr>
            <a:endParaRPr lang="en-US" b="1" dirty="0" smtClean="0">
              <a:latin typeface="Times New Roman" pitchFamily="18" charset="0"/>
              <a:cs typeface="Times New Roman" pitchFamily="18" charset="0"/>
              <a:sym typeface="Symbol" pitchFamily="18" charset="2"/>
            </a:endParaRPr>
          </a:p>
          <a:p>
            <a:pPr algn="just">
              <a:buNone/>
            </a:pPr>
            <a:r>
              <a:rPr lang="en-US" b="1" dirty="0" err="1" smtClean="0">
                <a:solidFill>
                  <a:srgbClr val="0033CC"/>
                </a:solidFill>
                <a:latin typeface="Times New Roman" pitchFamily="18" charset="0"/>
                <a:cs typeface="Times New Roman" pitchFamily="18" charset="0"/>
                <a:sym typeface="Symbol" pitchFamily="18" charset="2"/>
              </a:rPr>
              <a:t>Dr.B.K.Sarkar</a:t>
            </a:r>
            <a:r>
              <a:rPr lang="en-US" b="1" dirty="0" smtClean="0">
                <a:latin typeface="Times New Roman" pitchFamily="18" charset="0"/>
                <a:cs typeface="Times New Roman" pitchFamily="18" charset="0"/>
                <a:sym typeface="Symbol" pitchFamily="18" charset="2"/>
              </a:rPr>
              <a:t> </a:t>
            </a:r>
          </a:p>
          <a:p>
            <a:pPr algn="just">
              <a:buNone/>
            </a:pPr>
            <a:r>
              <a:rPr lang="en-US" b="1" dirty="0" smtClean="0">
                <a:latin typeface="Times New Roman" pitchFamily="18" charset="0"/>
                <a:cs typeface="Times New Roman" pitchFamily="18" charset="0"/>
                <a:sym typeface="Symbol" pitchFamily="18" charset="2"/>
              </a:rPr>
              <a:t>    Repertory is not a Materia Medica and was never devised to be a substitute.</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0099"/>
                </a:solidFill>
                <a:latin typeface="Times New Roman" pitchFamily="18" charset="0"/>
                <a:cs typeface="Times New Roman" pitchFamily="18" charset="0"/>
              </a:rPr>
              <a:t>NEED FOR A REPERTORY</a:t>
            </a:r>
            <a:br>
              <a:rPr lang="en-US" b="1" u="sng" dirty="0" smtClean="0">
                <a:solidFill>
                  <a:srgbClr val="000099"/>
                </a:solidFill>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4" name="Rectangle 3"/>
          <p:cNvSpPr txBox="1">
            <a:spLocks noChangeArrowheads="1"/>
          </p:cNvSpPr>
          <p:nvPr/>
        </p:nvSpPr>
        <p:spPr>
          <a:xfrm>
            <a:off x="609600" y="1447800"/>
            <a:ext cx="7543800" cy="44958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n-ea"/>
                <a:cs typeface="+mn-cs"/>
              </a:rPr>
              <a:t>   Homoeopathic medicines are prescribed on the basis of law of </a:t>
            </a:r>
            <a:r>
              <a:rPr lang="en-US" sz="3600" b="1" i="0" dirty="0" smtClean="0">
                <a:latin typeface="Times New Roman" pitchFamily="18" charset="0"/>
              </a:rPr>
              <a:t>S</a:t>
            </a:r>
            <a:r>
              <a:rPr kumimoji="0" lang="en-US" sz="3600" b="1" u="none" strike="noStrike" kern="1200" cap="none" spc="0" normalizeH="0" baseline="0" noProof="0" dirty="0" err="1" smtClean="0">
                <a:ln>
                  <a:noFill/>
                </a:ln>
                <a:solidFill>
                  <a:schemeClr val="tx1"/>
                </a:solidFill>
                <a:effectLst/>
                <a:uLnTx/>
                <a:uFillTx/>
                <a:latin typeface="Times New Roman" pitchFamily="18" charset="0"/>
                <a:ea typeface="+mn-ea"/>
                <a:cs typeface="+mn-cs"/>
              </a:rPr>
              <a:t>imilia</a:t>
            </a:r>
            <a:r>
              <a:rPr kumimoji="0" lang="en-US" sz="3600" b="1"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b="1" dirty="0" smtClean="0">
                <a:latin typeface="Times New Roman" pitchFamily="18" charset="0"/>
              </a:rPr>
              <a:t>   </a:t>
            </a: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n-ea"/>
                <a:cs typeface="+mn-cs"/>
              </a:rPr>
              <a:t>A physician with his knowledge and experience, establishes a similarity between the natural disease and the artificial disease.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Footer Placeholder 4"/>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3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3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685800" y="228600"/>
            <a:ext cx="7848600" cy="6172200"/>
          </a:xfrm>
        </p:spPr>
        <p:txBody>
          <a:bodyPr>
            <a:normAutofit lnSpcReduction="10000"/>
          </a:bodyPr>
          <a:lstStyle/>
          <a:p>
            <a:pPr>
              <a:buNone/>
            </a:pPr>
            <a:endParaRPr lang="en-US" b="1" dirty="0" smtClean="0">
              <a:latin typeface="Times New Roman" pitchFamily="18" charset="0"/>
            </a:endParaRPr>
          </a:p>
          <a:p>
            <a:r>
              <a:rPr lang="en-US" b="1" dirty="0" smtClean="0">
                <a:latin typeface="Times New Roman" pitchFamily="18" charset="0"/>
              </a:rPr>
              <a:t>It  would  be  time  consuming and  at the  same  time  confusing . Therefore  the need   was   felt   for  a   working  manual  to  ease  the   task   of   finding  out  a   specific  drug.</a:t>
            </a:r>
          </a:p>
          <a:p>
            <a:pPr>
              <a:buFontTx/>
              <a:buNone/>
            </a:pPr>
            <a:endParaRPr lang="en-US" b="1" dirty="0" smtClean="0">
              <a:latin typeface="Times New Roman" pitchFamily="18" charset="0"/>
            </a:endParaRPr>
          </a:p>
          <a:p>
            <a:r>
              <a:rPr lang="en-US" b="1" dirty="0" smtClean="0">
                <a:latin typeface="Times New Roman" pitchFamily="18" charset="0"/>
              </a:rPr>
              <a:t>Such a need was felt as early as Hahnemann’s era. Thus a new subject was pursued. In fact most of the stalwarts had felt the need of a repertory. So the repertory is an outcome of the logical human mind.</a:t>
            </a:r>
          </a:p>
          <a:p>
            <a:pPr>
              <a:buFontTx/>
              <a:buNone/>
            </a:pPr>
            <a:endParaRPr lang="en-US" b="1" dirty="0" smtClean="0">
              <a:latin typeface="Times New Roman" pitchFamily="18" charset="0"/>
            </a:endParaRPr>
          </a:p>
          <a:p>
            <a:endParaRPr lang="en-US" b="1" dirty="0" smtClean="0"/>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 calcmode="lin" valueType="num">
                                      <p:cBhvr>
                                        <p:cTn id="7" dur="500" fill="hold"/>
                                        <p:tgtEl>
                                          <p:spTgt spid="7782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78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7827">
                                            <p:txEl>
                                              <p:pRg st="3" end="3"/>
                                            </p:txEl>
                                          </p:spTgt>
                                        </p:tgtEl>
                                        <p:attrNameLst>
                                          <p:attrName>style.visibility</p:attrName>
                                        </p:attrNameLst>
                                      </p:cBhvr>
                                      <p:to>
                                        <p:strVal val="visible"/>
                                      </p:to>
                                    </p:set>
                                    <p:anim calcmode="lin" valueType="num">
                                      <p:cBhvr>
                                        <p:cTn id="13" dur="500" fill="hold"/>
                                        <p:tgtEl>
                                          <p:spTgt spid="77827">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7782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04800" y="304800"/>
            <a:ext cx="8534400" cy="6553200"/>
          </a:xfrm>
        </p:spPr>
        <p:txBody>
          <a:bodyPr/>
          <a:lstStyle/>
          <a:p>
            <a:pPr algn="ctr">
              <a:buFontTx/>
              <a:buNone/>
            </a:pPr>
            <a:r>
              <a:rPr lang="en-US" b="1" u="sng" dirty="0" smtClean="0">
                <a:latin typeface="Times New Roman" pitchFamily="18" charset="0"/>
                <a:cs typeface="Times New Roman" pitchFamily="18" charset="0"/>
              </a:rPr>
              <a:t>VALUE OF REPERTORY</a:t>
            </a:r>
          </a:p>
          <a:p>
            <a:pPr algn="ctr">
              <a:buFontTx/>
              <a:buNone/>
            </a:pPr>
            <a:endParaRPr lang="en-US" b="1" dirty="0" smtClean="0">
              <a:latin typeface="Times New Roman" pitchFamily="18" charset="0"/>
              <a:cs typeface="Times New Roman" pitchFamily="18" charset="0"/>
            </a:endParaRPr>
          </a:p>
          <a:p>
            <a:pPr>
              <a:buFontTx/>
              <a:buNone/>
            </a:pPr>
            <a:r>
              <a:rPr lang="en-US" sz="2800" b="1" dirty="0" smtClean="0">
                <a:solidFill>
                  <a:srgbClr val="CC3300"/>
                </a:solidFill>
                <a:latin typeface="Times New Roman" pitchFamily="18" charset="0"/>
                <a:cs typeface="Times New Roman" pitchFamily="18" charset="0"/>
              </a:rPr>
              <a:t>According to Roberts, utility of the repertory depends on:</a:t>
            </a:r>
          </a:p>
          <a:p>
            <a:r>
              <a:rPr lang="en-US" sz="2800" b="1" dirty="0" smtClean="0">
                <a:latin typeface="Times New Roman" pitchFamily="18" charset="0"/>
                <a:cs typeface="Times New Roman" pitchFamily="18" charset="0"/>
              </a:rPr>
              <a:t>The art of the physician in taking the case.</a:t>
            </a:r>
          </a:p>
          <a:p>
            <a:r>
              <a:rPr lang="en-US" sz="2800" b="1" dirty="0" smtClean="0">
                <a:latin typeface="Times New Roman" pitchFamily="18" charset="0"/>
                <a:cs typeface="Times New Roman" pitchFamily="18" charset="0"/>
              </a:rPr>
              <a:t>Knowledge of the repertory one attempts to use, viz.</a:t>
            </a:r>
          </a:p>
          <a:p>
            <a:pPr lvl="1"/>
            <a:r>
              <a:rPr lang="en-US" b="1" dirty="0" smtClean="0">
                <a:latin typeface="Times New Roman" pitchFamily="18" charset="0"/>
                <a:cs typeface="Times New Roman" pitchFamily="18" charset="0"/>
              </a:rPr>
              <a:t>Its philosophical background.</a:t>
            </a:r>
          </a:p>
          <a:p>
            <a:pPr lvl="1"/>
            <a:r>
              <a:rPr lang="en-US" b="1" dirty="0" smtClean="0">
                <a:latin typeface="Times New Roman" pitchFamily="18" charset="0"/>
                <a:cs typeface="Times New Roman" pitchFamily="18" charset="0"/>
              </a:rPr>
              <a:t>Its construction.</a:t>
            </a:r>
          </a:p>
          <a:p>
            <a:pPr lvl="1"/>
            <a:r>
              <a:rPr lang="en-US" b="1" dirty="0" smtClean="0">
                <a:latin typeface="Times New Roman" pitchFamily="18" charset="0"/>
                <a:cs typeface="Times New Roman" pitchFamily="18" charset="0"/>
              </a:rPr>
              <a:t>Its limitations.</a:t>
            </a:r>
          </a:p>
          <a:p>
            <a:pPr lvl="1"/>
            <a:r>
              <a:rPr lang="en-US" b="1" dirty="0" smtClean="0">
                <a:latin typeface="Times New Roman" pitchFamily="18" charset="0"/>
                <a:cs typeface="Times New Roman" pitchFamily="18" charset="0"/>
              </a:rPr>
              <a:t>Its adaptability.</a:t>
            </a:r>
          </a:p>
          <a:p>
            <a:r>
              <a:rPr lang="en-US" sz="2800" b="1" dirty="0" smtClean="0">
                <a:latin typeface="Times New Roman" pitchFamily="18" charset="0"/>
                <a:cs typeface="Times New Roman" pitchFamily="18" charset="0"/>
              </a:rPr>
              <a:t>Intelligent use of the resulting analysis.</a:t>
            </a:r>
          </a:p>
          <a:p>
            <a:endParaRPr lang="en-US" sz="2800" b="1"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8546">
                                            <p:txEl>
                                              <p:pRg st="0" end="0"/>
                                            </p:txEl>
                                          </p:spTgt>
                                        </p:tgtEl>
                                        <p:attrNameLst>
                                          <p:attrName>style.visibility</p:attrName>
                                        </p:attrNameLst>
                                      </p:cBhvr>
                                      <p:to>
                                        <p:strVal val="visible"/>
                                      </p:to>
                                    </p:set>
                                    <p:animEffect transition="in" filter="barn(inHorizontal)">
                                      <p:cBhvr>
                                        <p:cTn id="7" dur="500"/>
                                        <p:tgtEl>
                                          <p:spTgt spid="1085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8546">
                                            <p:txEl>
                                              <p:pRg st="2" end="2"/>
                                            </p:txEl>
                                          </p:spTgt>
                                        </p:tgtEl>
                                        <p:attrNameLst>
                                          <p:attrName>style.visibility</p:attrName>
                                        </p:attrNameLst>
                                      </p:cBhvr>
                                      <p:to>
                                        <p:strVal val="visible"/>
                                      </p:to>
                                    </p:set>
                                    <p:animEffect transition="in" filter="barn(inHorizontal)">
                                      <p:cBhvr>
                                        <p:cTn id="12" dur="500"/>
                                        <p:tgtEl>
                                          <p:spTgt spid="1085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8546">
                                            <p:txEl>
                                              <p:pRg st="3" end="3"/>
                                            </p:txEl>
                                          </p:spTgt>
                                        </p:tgtEl>
                                        <p:attrNameLst>
                                          <p:attrName>style.visibility</p:attrName>
                                        </p:attrNameLst>
                                      </p:cBhvr>
                                      <p:to>
                                        <p:strVal val="visible"/>
                                      </p:to>
                                    </p:set>
                                    <p:animEffect transition="in" filter="barn(inHorizontal)">
                                      <p:cBhvr>
                                        <p:cTn id="17" dur="500"/>
                                        <p:tgtEl>
                                          <p:spTgt spid="10854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8546">
                                            <p:txEl>
                                              <p:pRg st="4" end="4"/>
                                            </p:txEl>
                                          </p:spTgt>
                                        </p:tgtEl>
                                        <p:attrNameLst>
                                          <p:attrName>style.visibility</p:attrName>
                                        </p:attrNameLst>
                                      </p:cBhvr>
                                      <p:to>
                                        <p:strVal val="visible"/>
                                      </p:to>
                                    </p:set>
                                    <p:animEffect transition="in" filter="barn(inHorizontal)">
                                      <p:cBhvr>
                                        <p:cTn id="22" dur="500"/>
                                        <p:tgtEl>
                                          <p:spTgt spid="108546">
                                            <p:txEl>
                                              <p:pRg st="4" end="4"/>
                                            </p:txEl>
                                          </p:spTgt>
                                        </p:tgtEl>
                                      </p:cBhvr>
                                    </p:animEffect>
                                  </p:childTnLst>
                                </p:cTn>
                              </p:par>
                              <p:par>
                                <p:cTn id="23" presetID="16" presetClass="entr" presetSubtype="26" fill="hold" grpId="0" nodeType="withEffect">
                                  <p:stCondLst>
                                    <p:cond delay="0"/>
                                  </p:stCondLst>
                                  <p:childTnLst>
                                    <p:set>
                                      <p:cBhvr>
                                        <p:cTn id="24" dur="1" fill="hold">
                                          <p:stCondLst>
                                            <p:cond delay="0"/>
                                          </p:stCondLst>
                                        </p:cTn>
                                        <p:tgtEl>
                                          <p:spTgt spid="108546">
                                            <p:txEl>
                                              <p:pRg st="5" end="5"/>
                                            </p:txEl>
                                          </p:spTgt>
                                        </p:tgtEl>
                                        <p:attrNameLst>
                                          <p:attrName>style.visibility</p:attrName>
                                        </p:attrNameLst>
                                      </p:cBhvr>
                                      <p:to>
                                        <p:strVal val="visible"/>
                                      </p:to>
                                    </p:set>
                                    <p:animEffect transition="in" filter="barn(inHorizontal)">
                                      <p:cBhvr>
                                        <p:cTn id="25" dur="500"/>
                                        <p:tgtEl>
                                          <p:spTgt spid="108546">
                                            <p:txEl>
                                              <p:pRg st="5" end="5"/>
                                            </p:txEl>
                                          </p:spTgt>
                                        </p:tgtEl>
                                      </p:cBhvr>
                                    </p:animEffect>
                                  </p:childTnLst>
                                </p:cTn>
                              </p:par>
                              <p:par>
                                <p:cTn id="26" presetID="16" presetClass="entr" presetSubtype="26" fill="hold" grpId="0" nodeType="withEffect">
                                  <p:stCondLst>
                                    <p:cond delay="0"/>
                                  </p:stCondLst>
                                  <p:childTnLst>
                                    <p:set>
                                      <p:cBhvr>
                                        <p:cTn id="27" dur="1" fill="hold">
                                          <p:stCondLst>
                                            <p:cond delay="0"/>
                                          </p:stCondLst>
                                        </p:cTn>
                                        <p:tgtEl>
                                          <p:spTgt spid="108546">
                                            <p:txEl>
                                              <p:pRg st="6" end="6"/>
                                            </p:txEl>
                                          </p:spTgt>
                                        </p:tgtEl>
                                        <p:attrNameLst>
                                          <p:attrName>style.visibility</p:attrName>
                                        </p:attrNameLst>
                                      </p:cBhvr>
                                      <p:to>
                                        <p:strVal val="visible"/>
                                      </p:to>
                                    </p:set>
                                    <p:animEffect transition="in" filter="barn(inHorizontal)">
                                      <p:cBhvr>
                                        <p:cTn id="28" dur="500"/>
                                        <p:tgtEl>
                                          <p:spTgt spid="108546">
                                            <p:txEl>
                                              <p:pRg st="6" end="6"/>
                                            </p:txEl>
                                          </p:spTgt>
                                        </p:tgtEl>
                                      </p:cBhvr>
                                    </p:animEffect>
                                  </p:childTnLst>
                                </p:cTn>
                              </p:par>
                              <p:par>
                                <p:cTn id="29" presetID="16" presetClass="entr" presetSubtype="26" fill="hold" grpId="0" nodeType="withEffect">
                                  <p:stCondLst>
                                    <p:cond delay="0"/>
                                  </p:stCondLst>
                                  <p:childTnLst>
                                    <p:set>
                                      <p:cBhvr>
                                        <p:cTn id="30" dur="1" fill="hold">
                                          <p:stCondLst>
                                            <p:cond delay="0"/>
                                          </p:stCondLst>
                                        </p:cTn>
                                        <p:tgtEl>
                                          <p:spTgt spid="108546">
                                            <p:txEl>
                                              <p:pRg st="7" end="7"/>
                                            </p:txEl>
                                          </p:spTgt>
                                        </p:tgtEl>
                                        <p:attrNameLst>
                                          <p:attrName>style.visibility</p:attrName>
                                        </p:attrNameLst>
                                      </p:cBhvr>
                                      <p:to>
                                        <p:strVal val="visible"/>
                                      </p:to>
                                    </p:set>
                                    <p:animEffect transition="in" filter="barn(inHorizontal)">
                                      <p:cBhvr>
                                        <p:cTn id="31" dur="500"/>
                                        <p:tgtEl>
                                          <p:spTgt spid="108546">
                                            <p:txEl>
                                              <p:pRg st="7" end="7"/>
                                            </p:txEl>
                                          </p:spTgt>
                                        </p:tgtEl>
                                      </p:cBhvr>
                                    </p:animEffect>
                                  </p:childTnLst>
                                </p:cTn>
                              </p:par>
                              <p:par>
                                <p:cTn id="32" presetID="16" presetClass="entr" presetSubtype="26" fill="hold" grpId="0" nodeType="withEffect">
                                  <p:stCondLst>
                                    <p:cond delay="0"/>
                                  </p:stCondLst>
                                  <p:childTnLst>
                                    <p:set>
                                      <p:cBhvr>
                                        <p:cTn id="33" dur="1" fill="hold">
                                          <p:stCondLst>
                                            <p:cond delay="0"/>
                                          </p:stCondLst>
                                        </p:cTn>
                                        <p:tgtEl>
                                          <p:spTgt spid="108546">
                                            <p:txEl>
                                              <p:pRg st="8" end="8"/>
                                            </p:txEl>
                                          </p:spTgt>
                                        </p:tgtEl>
                                        <p:attrNameLst>
                                          <p:attrName>style.visibility</p:attrName>
                                        </p:attrNameLst>
                                      </p:cBhvr>
                                      <p:to>
                                        <p:strVal val="visible"/>
                                      </p:to>
                                    </p:set>
                                    <p:animEffect transition="in" filter="barn(inHorizontal)">
                                      <p:cBhvr>
                                        <p:cTn id="34" dur="500"/>
                                        <p:tgtEl>
                                          <p:spTgt spid="108546">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108546">
                                            <p:txEl>
                                              <p:pRg st="9" end="9"/>
                                            </p:txEl>
                                          </p:spTgt>
                                        </p:tgtEl>
                                        <p:attrNameLst>
                                          <p:attrName>style.visibility</p:attrName>
                                        </p:attrNameLst>
                                      </p:cBhvr>
                                      <p:to>
                                        <p:strVal val="visible"/>
                                      </p:to>
                                    </p:set>
                                    <p:animEffect transition="in" filter="barn(inHorizontal)">
                                      <p:cBhvr>
                                        <p:cTn id="39" dur="500"/>
                                        <p:tgtEl>
                                          <p:spTgt spid="10854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p:cNvSpPr>
            <a:spLocks noGrp="1" noChangeArrowheads="1"/>
          </p:cNvSpPr>
          <p:nvPr>
            <p:ph type="subTitle" idx="1"/>
          </p:nvPr>
        </p:nvSpPr>
        <p:spPr>
          <a:xfrm>
            <a:off x="381000" y="357166"/>
            <a:ext cx="8382000" cy="6500834"/>
          </a:xfrm>
        </p:spPr>
        <p:txBody>
          <a:bodyPr>
            <a:normAutofit lnSpcReduction="10000"/>
          </a:bodyPr>
          <a:lstStyle/>
          <a:p>
            <a:pPr>
              <a:lnSpc>
                <a:spcPct val="90000"/>
              </a:lnSpc>
            </a:pPr>
            <a:endParaRPr lang="en-US" sz="2400" b="1" u="sng" dirty="0" smtClean="0">
              <a:solidFill>
                <a:schemeClr val="tx1"/>
              </a:solidFill>
              <a:latin typeface="Times New Roman" pitchFamily="18" charset="0"/>
              <a:cs typeface="Times New Roman" pitchFamily="18" charset="0"/>
            </a:endParaRPr>
          </a:p>
          <a:p>
            <a:pPr>
              <a:lnSpc>
                <a:spcPct val="90000"/>
              </a:lnSpc>
            </a:pPr>
            <a:r>
              <a:rPr lang="en-US" sz="3500" b="1" u="sng" dirty="0" smtClean="0">
                <a:solidFill>
                  <a:schemeClr val="tx1"/>
                </a:solidFill>
                <a:latin typeface="Times New Roman" pitchFamily="18" charset="0"/>
                <a:cs typeface="Times New Roman" pitchFamily="18" charset="0"/>
              </a:rPr>
              <a:t>NEED FOR A REPERTORY (</a:t>
            </a:r>
            <a:r>
              <a:rPr lang="en-US" sz="3500" b="1" u="sng" dirty="0" err="1" smtClean="0">
                <a:solidFill>
                  <a:schemeClr val="tx1"/>
                </a:solidFill>
                <a:latin typeface="Times New Roman" pitchFamily="18" charset="0"/>
                <a:cs typeface="Times New Roman" pitchFamily="18" charset="0"/>
              </a:rPr>
              <a:t>contd</a:t>
            </a:r>
            <a:r>
              <a:rPr lang="en-US" sz="3500" b="1" u="sng" dirty="0" smtClean="0">
                <a:solidFill>
                  <a:schemeClr val="tx1"/>
                </a:solidFill>
                <a:latin typeface="Times New Roman" pitchFamily="18" charset="0"/>
                <a:cs typeface="Times New Roman" pitchFamily="18" charset="0"/>
              </a:rPr>
              <a:t>)</a:t>
            </a:r>
          </a:p>
          <a:p>
            <a:pPr>
              <a:lnSpc>
                <a:spcPct val="90000"/>
              </a:lnSpc>
            </a:pPr>
            <a:endParaRPr lang="en-US" sz="2800" b="1" dirty="0" smtClean="0">
              <a:solidFill>
                <a:schemeClr val="tx1"/>
              </a:solidFill>
              <a:latin typeface="Times New Roman" pitchFamily="18" charset="0"/>
              <a:cs typeface="Times New Roman" pitchFamily="18" charset="0"/>
            </a:endParaRPr>
          </a:p>
          <a:p>
            <a:pPr algn="just">
              <a:lnSpc>
                <a:spcPct val="90000"/>
              </a:lnSpc>
              <a:buFont typeface="Arial" pitchFamily="34" charset="0"/>
              <a:buChar char="•"/>
            </a:pPr>
            <a:r>
              <a:rPr lang="en-US" b="1" dirty="0" smtClean="0">
                <a:solidFill>
                  <a:schemeClr val="tx1"/>
                </a:solidFill>
                <a:latin typeface="Times New Roman" pitchFamily="18" charset="0"/>
                <a:cs typeface="Times New Roman" pitchFamily="18" charset="0"/>
              </a:rPr>
              <a:t> The need for a repertory compendium is to simplify the use of the repertoires.</a:t>
            </a:r>
          </a:p>
          <a:p>
            <a:pPr algn="just">
              <a:lnSpc>
                <a:spcPct val="90000"/>
              </a:lnSpc>
            </a:pPr>
            <a:endParaRPr lang="en-US" b="1" dirty="0" smtClean="0">
              <a:solidFill>
                <a:schemeClr val="tx1"/>
              </a:solidFill>
              <a:latin typeface="Times New Roman" pitchFamily="18" charset="0"/>
              <a:cs typeface="Times New Roman" pitchFamily="18" charset="0"/>
            </a:endParaRPr>
          </a:p>
          <a:p>
            <a:pPr algn="just">
              <a:lnSpc>
                <a:spcPct val="90000"/>
              </a:lnSpc>
              <a:buFont typeface="Arial" pitchFamily="34" charset="0"/>
              <a:buChar char="•"/>
            </a:pPr>
            <a:r>
              <a:rPr lang="en-US" b="1" dirty="0" smtClean="0">
                <a:solidFill>
                  <a:schemeClr val="tx1"/>
                </a:solidFill>
                <a:latin typeface="Times New Roman" pitchFamily="18" charset="0"/>
                <a:cs typeface="Times New Roman" pitchFamily="18" charset="0"/>
              </a:rPr>
              <a:t> One of the apt criticism concerning homoeopathic medicine is the vastness of the Materia Medica with its great array of symptoms, many of them confusing and apparently contradictory for instance in the pathogenesis of certain remedies may be found both constipation and </a:t>
            </a:r>
            <a:r>
              <a:rPr lang="en-US" b="1" dirty="0" err="1" smtClean="0">
                <a:solidFill>
                  <a:schemeClr val="tx1"/>
                </a:solidFill>
                <a:latin typeface="Times New Roman" pitchFamily="18" charset="0"/>
                <a:cs typeface="Times New Roman" pitchFamily="18" charset="0"/>
              </a:rPr>
              <a:t>diarrhoea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agg</a:t>
            </a:r>
            <a:r>
              <a:rPr lang="en-US" b="1" dirty="0" smtClean="0">
                <a:solidFill>
                  <a:schemeClr val="tx1"/>
                </a:solidFill>
                <a:latin typeface="Times New Roman" pitchFamily="18" charset="0"/>
                <a:cs typeface="Times New Roman" pitchFamily="18" charset="0"/>
              </a:rPr>
              <a:t> and </a:t>
            </a:r>
            <a:r>
              <a:rPr lang="en-US" b="1" dirty="0" err="1" smtClean="0">
                <a:solidFill>
                  <a:schemeClr val="tx1"/>
                </a:solidFill>
                <a:latin typeface="Times New Roman" pitchFamily="18" charset="0"/>
                <a:cs typeface="Times New Roman" pitchFamily="18" charset="0"/>
              </a:rPr>
              <a:t>amel</a:t>
            </a:r>
            <a:r>
              <a:rPr lang="en-US" b="1" dirty="0" smtClean="0">
                <a:solidFill>
                  <a:schemeClr val="tx1"/>
                </a:solidFill>
                <a:latin typeface="Times New Roman" pitchFamily="18" charset="0"/>
                <a:cs typeface="Times New Roman" pitchFamily="18" charset="0"/>
              </a:rPr>
              <a:t> from heat &amp; cold, from motion &amp; rest.</a:t>
            </a:r>
            <a:r>
              <a:rPr lang="en-US" sz="2800" b="1" dirty="0" smtClean="0">
                <a:solidFill>
                  <a:schemeClr val="tx1"/>
                </a:solidFill>
                <a:latin typeface="Times New Roman" pitchFamily="18" charset="0"/>
                <a:cs typeface="Times New Roman" pitchFamily="18" charset="0"/>
              </a:rPr>
              <a:t>	</a:t>
            </a:r>
            <a:endParaRPr lang="en-US" sz="2400" b="1" u="sng" dirty="0" smtClean="0">
              <a:solidFill>
                <a:schemeClr val="tx1"/>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 calcmode="lin" valueType="num">
                                      <p:cBhvr>
                                        <p:cTn id="7" dur="500" fill="hold"/>
                                        <p:tgtEl>
                                          <p:spTgt spid="552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52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anim calcmode="lin" valueType="num">
                                      <p:cBhvr>
                                        <p:cTn id="13" dur="500" fill="hold"/>
                                        <p:tgtEl>
                                          <p:spTgt spid="55299">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5529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5299">
                                            <p:txEl>
                                              <p:pRg st="5" end="5"/>
                                            </p:txEl>
                                          </p:spTgt>
                                        </p:tgtEl>
                                        <p:attrNameLst>
                                          <p:attrName>style.visibility</p:attrName>
                                        </p:attrNameLst>
                                      </p:cBhvr>
                                      <p:to>
                                        <p:strVal val="visible"/>
                                      </p:to>
                                    </p:set>
                                    <p:anim calcmode="lin" valueType="num">
                                      <p:cBhvr>
                                        <p:cTn id="19" dur="500" fill="hold"/>
                                        <p:tgtEl>
                                          <p:spTgt spid="55299">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5529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785786" y="500042"/>
            <a:ext cx="7924800" cy="857256"/>
          </a:xfrm>
        </p:spPr>
        <p:txBody>
          <a:bodyPr>
            <a:noAutofit/>
          </a:bodyPr>
          <a:lstStyle/>
          <a:p>
            <a:r>
              <a:rPr lang="en-US" sz="3600" b="1" u="sng" dirty="0" smtClean="0">
                <a:latin typeface="Times New Roman" pitchFamily="18" charset="0"/>
                <a:cs typeface="Times New Roman" pitchFamily="18" charset="0"/>
              </a:rPr>
              <a:t>NEED FOR A REPERTORY (</a:t>
            </a:r>
            <a:r>
              <a:rPr lang="en-US" sz="3600" b="1" u="sng" dirty="0" err="1" smtClean="0">
                <a:latin typeface="Times New Roman" pitchFamily="18" charset="0"/>
                <a:cs typeface="Times New Roman" pitchFamily="18" charset="0"/>
              </a:rPr>
              <a:t>contd</a:t>
            </a:r>
            <a:r>
              <a:rPr lang="en-US" sz="3600" b="1" u="sng" dirty="0" smtClean="0">
                <a:latin typeface="Times New Roman" pitchFamily="18" charset="0"/>
                <a:cs typeface="Times New Roman" pitchFamily="18" charset="0"/>
              </a:rPr>
              <a:t>)</a:t>
            </a:r>
            <a:br>
              <a:rPr lang="en-US" sz="3600" b="1" u="sng" dirty="0" smtClean="0">
                <a:latin typeface="Times New Roman" pitchFamily="18" charset="0"/>
                <a:cs typeface="Times New Roman" pitchFamily="18" charset="0"/>
              </a:rPr>
            </a:br>
            <a:endParaRPr lang="en-US" sz="3600" u="sng" dirty="0" smtClean="0">
              <a:latin typeface="Times New Roman" pitchFamily="18" charset="0"/>
              <a:cs typeface="Times New Roman" pitchFamily="18" charset="0"/>
            </a:endParaRPr>
          </a:p>
        </p:txBody>
      </p:sp>
      <p:sp>
        <p:nvSpPr>
          <p:cNvPr id="38915" name="Rectangle 3"/>
          <p:cNvSpPr>
            <a:spLocks noGrp="1" noChangeArrowheads="1"/>
          </p:cNvSpPr>
          <p:nvPr>
            <p:ph type="subTitle" idx="1"/>
          </p:nvPr>
        </p:nvSpPr>
        <p:spPr>
          <a:xfrm>
            <a:off x="304800" y="990600"/>
            <a:ext cx="8839200" cy="5867400"/>
          </a:xfrm>
        </p:spPr>
        <p:txBody>
          <a:bodyPr>
            <a:normAutofit/>
          </a:bodyPr>
          <a:lstStyle/>
          <a:p>
            <a:pPr algn="l">
              <a:lnSpc>
                <a:spcPct val="90000"/>
              </a:lnSpc>
              <a:buFont typeface="Arial" pitchFamily="34" charset="0"/>
              <a:buChar char="•"/>
            </a:pPr>
            <a:endParaRPr lang="en-US" b="1" dirty="0" smtClean="0">
              <a:solidFill>
                <a:schemeClr val="tx1"/>
              </a:solidFill>
              <a:latin typeface="Times New Roman" pitchFamily="18" charset="0"/>
            </a:endParaRPr>
          </a:p>
          <a:p>
            <a:pPr algn="l">
              <a:lnSpc>
                <a:spcPct val="90000"/>
              </a:lnSpc>
              <a:buFont typeface="Arial" pitchFamily="34" charset="0"/>
              <a:buChar char="•"/>
            </a:pPr>
            <a:r>
              <a:rPr lang="en-US" b="1" dirty="0" smtClean="0">
                <a:solidFill>
                  <a:schemeClr val="tx1"/>
                </a:solidFill>
                <a:latin typeface="Times New Roman" pitchFamily="18" charset="0"/>
              </a:rPr>
              <a:t>To meet the challenge of the exploding Materia Medica the homoeopathic repertory was born.</a:t>
            </a:r>
          </a:p>
          <a:p>
            <a:pPr algn="l">
              <a:lnSpc>
                <a:spcPct val="90000"/>
              </a:lnSpc>
              <a:buFont typeface="Arial" pitchFamily="34" charset="0"/>
              <a:buChar char="•"/>
            </a:pPr>
            <a:endParaRPr lang="en-US" b="1" dirty="0" smtClean="0">
              <a:solidFill>
                <a:schemeClr val="tx1"/>
              </a:solidFill>
              <a:latin typeface="Times New Roman" pitchFamily="18" charset="0"/>
            </a:endParaRPr>
          </a:p>
          <a:p>
            <a:pPr algn="l">
              <a:lnSpc>
                <a:spcPct val="90000"/>
              </a:lnSpc>
              <a:buFont typeface="Arial" pitchFamily="34" charset="0"/>
              <a:buChar char="•"/>
            </a:pPr>
            <a:r>
              <a:rPr lang="en-US" b="1" dirty="0" smtClean="0">
                <a:solidFill>
                  <a:schemeClr val="tx1"/>
                </a:solidFill>
                <a:latin typeface="Times New Roman" pitchFamily="18" charset="0"/>
              </a:rPr>
              <a:t>The repertory analysis clears our vision and points us to the remedy that will cure the patient</a:t>
            </a:r>
          </a:p>
          <a:p>
            <a:pPr algn="l">
              <a:lnSpc>
                <a:spcPct val="90000"/>
              </a:lnSpc>
              <a:buFont typeface="Arial" pitchFamily="34" charset="0"/>
              <a:buChar char="•"/>
            </a:pPr>
            <a:endParaRPr lang="en-US" b="1" dirty="0" smtClean="0">
              <a:solidFill>
                <a:schemeClr val="tx1"/>
              </a:solidFill>
              <a:latin typeface="Times New Roman" pitchFamily="18" charset="0"/>
            </a:endParaRPr>
          </a:p>
          <a:p>
            <a:pPr algn="l">
              <a:lnSpc>
                <a:spcPct val="90000"/>
              </a:lnSpc>
              <a:buFont typeface="Arial" pitchFamily="34" charset="0"/>
              <a:buChar char="•"/>
            </a:pPr>
            <a:r>
              <a:rPr lang="en-US" b="1" dirty="0" smtClean="0">
                <a:solidFill>
                  <a:schemeClr val="tx1"/>
                </a:solidFill>
                <a:latin typeface="Times New Roman" pitchFamily="18" charset="0"/>
              </a:rPr>
              <a:t>Repertory suggests &amp;Materia Medica decides.</a:t>
            </a:r>
          </a:p>
          <a:p>
            <a:pPr algn="l">
              <a:lnSpc>
                <a:spcPct val="90000"/>
              </a:lnSpc>
              <a:buFont typeface="Arial" pitchFamily="34" charset="0"/>
              <a:buChar char="•"/>
            </a:pPr>
            <a:endParaRPr lang="en-US" b="1" dirty="0" smtClean="0">
              <a:solidFill>
                <a:schemeClr val="tx1"/>
              </a:solidFill>
              <a:latin typeface="Times New Roman" pitchFamily="18" charset="0"/>
            </a:endParaRPr>
          </a:p>
          <a:p>
            <a:pPr algn="l">
              <a:lnSpc>
                <a:spcPct val="90000"/>
              </a:lnSpc>
              <a:buFont typeface="Arial" pitchFamily="34" charset="0"/>
              <a:buChar char="•"/>
            </a:pPr>
            <a:r>
              <a:rPr lang="en-US" b="1" dirty="0" smtClean="0">
                <a:solidFill>
                  <a:schemeClr val="tx1"/>
                </a:solidFill>
                <a:latin typeface="Times New Roman" pitchFamily="18" charset="0"/>
              </a:rPr>
              <a:t>Repertory is not indented to replace a diligent study of Materia Medica</a:t>
            </a:r>
            <a:r>
              <a:rPr lang="en-US" b="1" dirty="0" smtClean="0">
                <a:solidFill>
                  <a:schemeClr val="tx1"/>
                </a:solidFill>
              </a:rPr>
              <a:t>.</a:t>
            </a:r>
          </a:p>
        </p:txBody>
      </p:sp>
      <p:sp>
        <p:nvSpPr>
          <p:cNvPr id="4" name="Footer Placeholder 3"/>
          <p:cNvSpPr>
            <a:spLocks noGrp="1"/>
          </p:cNvSpPr>
          <p:nvPr>
            <p:ph type="ftr" sz="quarter" idx="11"/>
          </p:nvPr>
        </p:nvSpPr>
        <p:spPr/>
        <p:txBody>
          <a:bodyPr/>
          <a:lstStyle/>
          <a:p>
            <a:r>
              <a:rPr lang="en-IN" dirty="0" smtClean="0"/>
              <a:t>SARADA KRISHNA HOMOEOPATHIC MEDICAL COLLEGE DEPT OF REPERTORY</a:t>
            </a:r>
            <a:endParaRPr lang="en-US" dirty="0"/>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iterate type="wd">
                                    <p:tmPct val="100000"/>
                                  </p:iterate>
                                  <p:childTnLst>
                                    <p:set>
                                      <p:cBhvr>
                                        <p:cTn id="12" dur="1" fill="hold">
                                          <p:stCondLst>
                                            <p:cond delay="0"/>
                                          </p:stCondLst>
                                        </p:cTn>
                                        <p:tgtEl>
                                          <p:spTgt spid="38915">
                                            <p:txEl>
                                              <p:pRg st="1" end="1"/>
                                            </p:txEl>
                                          </p:spTgt>
                                        </p:tgtEl>
                                        <p:attrNameLst>
                                          <p:attrName>style.visibility</p:attrName>
                                        </p:attrNameLst>
                                      </p:cBhvr>
                                      <p:to>
                                        <p:strVal val="visible"/>
                                      </p:to>
                                    </p:set>
                                    <p:animEffect transition="in" filter="slide(fromBottom)">
                                      <p:cBhvr>
                                        <p:cTn id="13" dur="300"/>
                                        <p:tgtEl>
                                          <p:spTgt spid="3891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iterate type="wd">
                                    <p:tmPct val="100000"/>
                                  </p:iterate>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slide(fromBottom)">
                                      <p:cBhvr>
                                        <p:cTn id="18" dur="300"/>
                                        <p:tgtEl>
                                          <p:spTgt spid="389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iterate type="wd">
                                    <p:tmPct val="100000"/>
                                  </p:iterate>
                                  <p:childTnLst>
                                    <p:set>
                                      <p:cBhvr>
                                        <p:cTn id="22" dur="1" fill="hold">
                                          <p:stCondLst>
                                            <p:cond delay="0"/>
                                          </p:stCondLst>
                                        </p:cTn>
                                        <p:tgtEl>
                                          <p:spTgt spid="38915">
                                            <p:txEl>
                                              <p:pRg st="5" end="5"/>
                                            </p:txEl>
                                          </p:spTgt>
                                        </p:tgtEl>
                                        <p:attrNameLst>
                                          <p:attrName>style.visibility</p:attrName>
                                        </p:attrNameLst>
                                      </p:cBhvr>
                                      <p:to>
                                        <p:strVal val="visible"/>
                                      </p:to>
                                    </p:set>
                                    <p:animEffect transition="in" filter="slide(fromBottom)">
                                      <p:cBhvr>
                                        <p:cTn id="23" dur="300"/>
                                        <p:tgtEl>
                                          <p:spTgt spid="3891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iterate type="wd">
                                    <p:tmPct val="100000"/>
                                  </p:iterate>
                                  <p:childTnLst>
                                    <p:set>
                                      <p:cBhvr>
                                        <p:cTn id="27" dur="1" fill="hold">
                                          <p:stCondLst>
                                            <p:cond delay="0"/>
                                          </p:stCondLst>
                                        </p:cTn>
                                        <p:tgtEl>
                                          <p:spTgt spid="38915">
                                            <p:txEl>
                                              <p:pRg st="7" end="7"/>
                                            </p:txEl>
                                          </p:spTgt>
                                        </p:tgtEl>
                                        <p:attrNameLst>
                                          <p:attrName>style.visibility</p:attrName>
                                        </p:attrNameLst>
                                      </p:cBhvr>
                                      <p:to>
                                        <p:strVal val="visible"/>
                                      </p:to>
                                    </p:set>
                                    <p:animEffect transition="in" filter="slide(fromBottom)">
                                      <p:cBhvr>
                                        <p:cTn id="28" dur="3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Where to use the repertory</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Chronic cases where several remedies seem to cover the picture.</a:t>
            </a:r>
          </a:p>
          <a:p>
            <a:r>
              <a:rPr lang="en-US" b="1" dirty="0" smtClean="0">
                <a:latin typeface="Times New Roman" pitchFamily="18" charset="0"/>
                <a:cs typeface="Times New Roman" pitchFamily="18" charset="0"/>
              </a:rPr>
              <a:t>Mismanaged cases.</a:t>
            </a:r>
          </a:p>
          <a:p>
            <a:r>
              <a:rPr lang="en-US" b="1" dirty="0" smtClean="0">
                <a:latin typeface="Times New Roman" pitchFamily="18" charset="0"/>
                <a:cs typeface="Times New Roman" pitchFamily="18" charset="0"/>
              </a:rPr>
              <a:t>Cases which do not show a clear picture and the related group of remedies.</a:t>
            </a:r>
          </a:p>
          <a:p>
            <a:r>
              <a:rPr lang="en-US" b="1" dirty="0" smtClean="0">
                <a:latin typeface="Times New Roman" pitchFamily="18" charset="0"/>
                <a:cs typeface="Times New Roman" pitchFamily="18" charset="0"/>
              </a:rPr>
              <a:t>To trace out the probable sequence of remedies that may be necessary to cure. </a:t>
            </a:r>
            <a:endParaRPr lang="en-IN"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667000" y="76200"/>
            <a:ext cx="3657600" cy="685800"/>
          </a:xfrm>
        </p:spPr>
        <p:txBody>
          <a:bodyPr>
            <a:normAutofit fontScale="90000"/>
          </a:bodyPr>
          <a:lstStyle/>
          <a:p>
            <a:r>
              <a:rPr lang="en-US" b="1" u="sng" dirty="0" smtClean="0">
                <a:solidFill>
                  <a:schemeClr val="folHlink"/>
                </a:solidFill>
              </a:rPr>
              <a:t>INTRODUCTION</a:t>
            </a:r>
            <a:endParaRPr lang="en-US" b="1" dirty="0" smtClean="0"/>
          </a:p>
        </p:txBody>
      </p:sp>
      <p:sp>
        <p:nvSpPr>
          <p:cNvPr id="9219" name="Rectangle 3"/>
          <p:cNvSpPr>
            <a:spLocks noGrp="1" noChangeArrowheads="1"/>
          </p:cNvSpPr>
          <p:nvPr>
            <p:ph type="subTitle" idx="1"/>
          </p:nvPr>
        </p:nvSpPr>
        <p:spPr>
          <a:xfrm>
            <a:off x="228600" y="533400"/>
            <a:ext cx="8915400" cy="3962400"/>
          </a:xfrm>
        </p:spPr>
        <p:txBody>
          <a:bodyPr>
            <a:normAutofit fontScale="92500"/>
          </a:bodyPr>
          <a:lstStyle/>
          <a:p>
            <a:endParaRPr lang="en-US" b="1" dirty="0" smtClean="0">
              <a:latin typeface="Times New Roman" pitchFamily="18" charset="0"/>
            </a:endParaRPr>
          </a:p>
          <a:p>
            <a:pPr algn="just"/>
            <a:r>
              <a:rPr lang="en-US" sz="2800" b="1" dirty="0" smtClean="0">
                <a:latin typeface="Times New Roman" pitchFamily="18" charset="0"/>
              </a:rPr>
              <a:t>“</a:t>
            </a:r>
            <a:r>
              <a:rPr lang="en-US" sz="2800" b="1" dirty="0" smtClean="0">
                <a:solidFill>
                  <a:srgbClr val="800000"/>
                </a:solidFill>
                <a:latin typeface="Times New Roman" pitchFamily="18" charset="0"/>
              </a:rPr>
              <a:t>May The Devil Take All The Repertories. They Destroy That Which Belongs Together And Unite Points, which Are Foreign To Each Other, only For The Sake Of Adhering To The A,B,C Of Children’s Reading Books. In Order To Be Able To Form A Characteristic Picture With Its Lights And Shades From Them, one Would Have To Carry In One’s Head The Whole Materia Medica </a:t>
            </a:r>
            <a:r>
              <a:rPr lang="en-US" sz="2800" b="1" dirty="0" err="1" smtClean="0">
                <a:solidFill>
                  <a:srgbClr val="800000"/>
                </a:solidFill>
                <a:latin typeface="Times New Roman" pitchFamily="18" charset="0"/>
              </a:rPr>
              <a:t>Pura</a:t>
            </a:r>
            <a:r>
              <a:rPr lang="en-US" sz="2800" b="1" dirty="0" smtClean="0">
                <a:solidFill>
                  <a:srgbClr val="800000"/>
                </a:solidFill>
                <a:latin typeface="Times New Roman" pitchFamily="18" charset="0"/>
              </a:rPr>
              <a:t> Ready For Use, And Then The Repertories Would Be Of Less Value Than Ever</a:t>
            </a:r>
            <a:r>
              <a:rPr lang="en-US" sz="2400" b="1" dirty="0" smtClean="0">
                <a:solidFill>
                  <a:srgbClr val="800000"/>
                </a:solidFill>
                <a:latin typeface="Times New Roman" pitchFamily="18" charset="0"/>
              </a:rPr>
              <a:t>.”</a:t>
            </a:r>
          </a:p>
          <a:p>
            <a:endParaRPr lang="en-US" sz="2400" b="1" dirty="0" smtClean="0">
              <a:solidFill>
                <a:srgbClr val="800000"/>
              </a:solidFill>
              <a:latin typeface="Times New Roman" pitchFamily="18" charset="0"/>
            </a:endParaRPr>
          </a:p>
        </p:txBody>
      </p:sp>
      <p:sp>
        <p:nvSpPr>
          <p:cNvPr id="9220" name="Rectangle 4"/>
          <p:cNvSpPr>
            <a:spLocks noChangeArrowheads="1"/>
          </p:cNvSpPr>
          <p:nvPr/>
        </p:nvSpPr>
        <p:spPr bwMode="auto">
          <a:xfrm>
            <a:off x="914400" y="4953000"/>
            <a:ext cx="7391400" cy="1524000"/>
          </a:xfrm>
          <a:prstGeom prst="rect">
            <a:avLst/>
          </a:prstGeom>
          <a:noFill/>
          <a:ln w="12700">
            <a:noFill/>
            <a:miter lim="800000"/>
            <a:headEnd/>
            <a:tailEnd/>
          </a:ln>
        </p:spPr>
        <p:txBody>
          <a:bodyPr wrap="none" anchor="ctr"/>
          <a:lstStyle/>
          <a:p>
            <a:pPr algn="ctr">
              <a:spcBef>
                <a:spcPct val="0"/>
              </a:spcBef>
            </a:pPr>
            <a:r>
              <a:rPr kumimoji="0" lang="en-US" sz="2800" b="1" dirty="0">
                <a:solidFill>
                  <a:srgbClr val="0000FF"/>
                </a:solidFill>
              </a:rPr>
              <a:t>This  Is  The View  That  “ Dr . </a:t>
            </a:r>
            <a:r>
              <a:rPr kumimoji="0" lang="en-US" sz="2800" b="1" dirty="0" err="1">
                <a:solidFill>
                  <a:srgbClr val="0000FF"/>
                </a:solidFill>
              </a:rPr>
              <a:t>Agedi</a:t>
            </a:r>
            <a:r>
              <a:rPr kumimoji="0" lang="en-US" sz="2800" b="1" dirty="0">
                <a:solidFill>
                  <a:srgbClr val="0000FF"/>
                </a:solidFill>
              </a:rPr>
              <a:t> ”  </a:t>
            </a:r>
          </a:p>
          <a:p>
            <a:pPr algn="ctr">
              <a:spcBef>
                <a:spcPct val="0"/>
              </a:spcBef>
            </a:pPr>
            <a:r>
              <a:rPr kumimoji="0" lang="en-US" sz="2800" b="1" dirty="0">
                <a:solidFill>
                  <a:srgbClr val="0000FF"/>
                </a:solidFill>
              </a:rPr>
              <a:t>Held  On  The   Repertory, Which  He   </a:t>
            </a:r>
          </a:p>
          <a:p>
            <a:pPr algn="ctr">
              <a:spcBef>
                <a:spcPct val="0"/>
              </a:spcBef>
            </a:pPr>
            <a:r>
              <a:rPr kumimoji="0" lang="en-US" sz="2800" b="1" dirty="0">
                <a:solidFill>
                  <a:srgbClr val="0000FF"/>
                </a:solidFill>
              </a:rPr>
              <a:t>Communicated  To  Master   Hahnemann</a:t>
            </a:r>
          </a:p>
          <a:p>
            <a:pPr algn="ctr">
              <a:spcBef>
                <a:spcPct val="0"/>
              </a:spcBef>
            </a:pPr>
            <a:r>
              <a:rPr kumimoji="0" lang="en-US" sz="2800" b="1" dirty="0">
                <a:solidFill>
                  <a:srgbClr val="0000FF"/>
                </a:solidFill>
              </a:rPr>
              <a:t>  In  A  Letter.</a:t>
            </a:r>
            <a:endParaRPr kumimoji="0" lang="en-US" sz="1800" b="1" dirty="0">
              <a:solidFill>
                <a:srgbClr val="0000FF"/>
              </a:solidFill>
            </a:endParaRPr>
          </a:p>
          <a:p>
            <a:pPr>
              <a:spcBef>
                <a:spcPct val="0"/>
              </a:spcBef>
            </a:pPr>
            <a:endParaRPr kumimoji="0" lang="en-US" sz="2800" b="1" dirty="0"/>
          </a:p>
        </p:txBody>
      </p:sp>
      <p:sp>
        <p:nvSpPr>
          <p:cNvPr id="5" name="Footer Placeholder 4"/>
          <p:cNvSpPr>
            <a:spLocks noGrp="1"/>
          </p:cNvSpPr>
          <p:nvPr>
            <p:ph type="ftr" sz="quarter" idx="11"/>
          </p:nvPr>
        </p:nvSpPr>
        <p:spPr/>
        <p:txBody>
          <a:bodyPr/>
          <a:lstStyle/>
          <a:p>
            <a:r>
              <a:rPr lang="en-IN" dirty="0" smtClean="0"/>
              <a:t>SARADA KRISHNA HOMOEOPATHIC MEDICAL COLLEGE DEPT OF REPERTORY</a:t>
            </a:r>
            <a:endParaRPr lang="en-US" dirty="0"/>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5000"/>
                                  </p:stCondLst>
                                  <p:childTnLst>
                                    <p:set>
                                      <p:cBhvr>
                                        <p:cTn id="11" dur="1" fill="hold">
                                          <p:stCondLst>
                                            <p:cond delay="0"/>
                                          </p:stCondLst>
                                        </p:cTn>
                                        <p:tgtEl>
                                          <p:spTgt spid="9219">
                                            <p:txEl>
                                              <p:pRg st="1" end="1"/>
                                            </p:txEl>
                                          </p:spTgt>
                                        </p:tgtEl>
                                        <p:attrNameLst>
                                          <p:attrName>style.visibility</p:attrName>
                                        </p:attrNameLst>
                                      </p:cBhvr>
                                      <p:to>
                                        <p:strVal val="visible"/>
                                      </p:to>
                                    </p:set>
                                    <p:anim calcmode="lin" valueType="num">
                                      <p:cBhvr additive="base">
                                        <p:cTn id="12"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9220"/>
                                        </p:tgtEl>
                                        <p:attrNameLst>
                                          <p:attrName>style.visibility</p:attrName>
                                        </p:attrNameLst>
                                      </p:cBhvr>
                                      <p:to>
                                        <p:strVal val="visible"/>
                                      </p:to>
                                    </p:set>
                                    <p:anim calcmode="lin" valueType="num">
                                      <p:cBhvr additive="base">
                                        <p:cTn id="18" dur="500" fill="hold"/>
                                        <p:tgtEl>
                                          <p:spTgt spid="9220"/>
                                        </p:tgtEl>
                                        <p:attrNameLst>
                                          <p:attrName>ppt_x</p:attrName>
                                        </p:attrNameLst>
                                      </p:cBhvr>
                                      <p:tavLst>
                                        <p:tav tm="0">
                                          <p:val>
                                            <p:strVal val="1+#ppt_w/2"/>
                                          </p:val>
                                        </p:tav>
                                        <p:tav tm="100000">
                                          <p:val>
                                            <p:strVal val="#ppt_x"/>
                                          </p:val>
                                        </p:tav>
                                      </p:tavLst>
                                    </p:anim>
                                    <p:anim calcmode="lin" valueType="num">
                                      <p:cBhvr additive="base">
                                        <p:cTn id="19"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advAuto="5000"/>
      <p:bldP spid="922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imes New Roman" pitchFamily="18" charset="0"/>
                <a:cs typeface="Times New Roman" pitchFamily="18" charset="0"/>
              </a:rPr>
              <a:t>Where to use ….Continued…..</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To differentiate between seemingly indicated remedies.</a:t>
            </a:r>
          </a:p>
          <a:p>
            <a:pPr>
              <a:buNone/>
            </a:pP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To work out relationship of remedies and second prescription.</a:t>
            </a:r>
            <a:endParaRPr lang="en-IN"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Where not to use the repertory </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 those cases where are clear indications of the similimum.</a:t>
            </a:r>
            <a:endParaRPr lang="en-IN"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type="subTitle" idx="1"/>
          </p:nvPr>
        </p:nvSpPr>
        <p:spPr>
          <a:xfrm>
            <a:off x="500034" y="571480"/>
            <a:ext cx="8001024" cy="5429264"/>
          </a:xfrm>
        </p:spPr>
        <p:txBody>
          <a:bodyPr>
            <a:normAutofit fontScale="77500" lnSpcReduction="20000"/>
          </a:bodyPr>
          <a:lstStyle/>
          <a:p>
            <a:pPr algn="just"/>
            <a:r>
              <a:rPr lang="en-US" sz="4400" b="1" dirty="0" smtClean="0">
                <a:latin typeface="Times New Roman" pitchFamily="18" charset="0"/>
                <a:cs typeface="Times New Roman" pitchFamily="18" charset="0"/>
              </a:rPr>
              <a:t>	               </a:t>
            </a:r>
            <a:r>
              <a:rPr lang="en-US" sz="4400" b="1" u="sng" dirty="0" smtClean="0">
                <a:solidFill>
                  <a:srgbClr val="000000"/>
                </a:solidFill>
                <a:latin typeface="Times New Roman" pitchFamily="18" charset="0"/>
                <a:cs typeface="Times New Roman" pitchFamily="18" charset="0"/>
              </a:rPr>
              <a:t>CONCLUSION</a:t>
            </a:r>
            <a:endParaRPr lang="en-US" sz="4400" b="1" u="sng" dirty="0" smtClean="0">
              <a:latin typeface="Times New Roman" pitchFamily="18" charset="0"/>
              <a:cs typeface="Times New Roman" pitchFamily="18" charset="0"/>
            </a:endParaRPr>
          </a:p>
          <a:p>
            <a:pPr algn="just"/>
            <a:endParaRPr lang="en-US" sz="3600" b="1" dirty="0" smtClean="0">
              <a:solidFill>
                <a:schemeClr val="tx1"/>
              </a:solidFill>
              <a:latin typeface="Times New Roman" pitchFamily="18" charset="0"/>
              <a:cs typeface="Times New Roman" pitchFamily="18" charset="0"/>
            </a:endParaRPr>
          </a:p>
          <a:p>
            <a:pPr algn="just">
              <a:buFont typeface="Arial" pitchFamily="34" charset="0"/>
              <a:buChar char="•"/>
            </a:pPr>
            <a:endParaRPr lang="en-US" sz="3600" b="1" dirty="0" smtClean="0">
              <a:solidFill>
                <a:schemeClr val="tx1"/>
              </a:solidFill>
              <a:latin typeface="Times New Roman" pitchFamily="18" charset="0"/>
              <a:cs typeface="Times New Roman" pitchFamily="18" charset="0"/>
            </a:endParaRPr>
          </a:p>
          <a:p>
            <a:pPr algn="just">
              <a:buFont typeface="Arial" pitchFamily="34" charset="0"/>
              <a:buChar char="•"/>
            </a:pPr>
            <a:r>
              <a:rPr lang="en-US" sz="3600" b="1" dirty="0" smtClean="0">
                <a:solidFill>
                  <a:schemeClr val="tx1"/>
                </a:solidFill>
                <a:latin typeface="Times New Roman" pitchFamily="18" charset="0"/>
                <a:cs typeface="Times New Roman" pitchFamily="18" charset="0"/>
              </a:rPr>
              <a:t>The repertory of today is a mighty monument of truth and of great use to sick humanity.</a:t>
            </a:r>
          </a:p>
          <a:p>
            <a:pPr algn="just"/>
            <a:endParaRPr lang="en-US" sz="3600" b="1" dirty="0" smtClean="0">
              <a:solidFill>
                <a:schemeClr val="tx1"/>
              </a:solidFill>
              <a:latin typeface="Times New Roman" pitchFamily="18" charset="0"/>
              <a:cs typeface="Times New Roman" pitchFamily="18" charset="0"/>
            </a:endParaRPr>
          </a:p>
          <a:p>
            <a:pPr algn="just">
              <a:buFont typeface="Arial" pitchFamily="34" charset="0"/>
              <a:buChar char="•"/>
            </a:pPr>
            <a:r>
              <a:rPr lang="en-US" sz="3600" b="1" dirty="0" smtClean="0">
                <a:solidFill>
                  <a:schemeClr val="tx1"/>
                </a:solidFill>
                <a:latin typeface="Times New Roman" pitchFamily="18" charset="0"/>
                <a:cs typeface="Times New Roman" pitchFamily="18" charset="0"/>
              </a:rPr>
              <a:t> Its compilers deserve our everlasting gratitude and esteem for the love and labor they extended in its construction .</a:t>
            </a:r>
          </a:p>
          <a:p>
            <a:pPr algn="just"/>
            <a:endParaRPr lang="en-US" sz="3600" b="1" dirty="0" smtClean="0">
              <a:solidFill>
                <a:schemeClr val="tx1"/>
              </a:solidFill>
              <a:latin typeface="Times New Roman" pitchFamily="18" charset="0"/>
              <a:cs typeface="Times New Roman" pitchFamily="18" charset="0"/>
            </a:endParaRPr>
          </a:p>
          <a:p>
            <a:pPr algn="just">
              <a:buFont typeface="Arial" pitchFamily="34" charset="0"/>
              <a:buChar char="•"/>
            </a:pPr>
            <a:r>
              <a:rPr lang="en-US" sz="3600" b="1" dirty="0" smtClean="0">
                <a:solidFill>
                  <a:schemeClr val="tx1"/>
                </a:solidFill>
                <a:latin typeface="Times New Roman" pitchFamily="18" charset="0"/>
                <a:cs typeface="Times New Roman" pitchFamily="18" charset="0"/>
              </a:rPr>
              <a:t>  How much more complete may the future repertory be, if we work honestly and sincerely in accordance with our laws in its construction</a:t>
            </a:r>
            <a:r>
              <a:rPr lang="en-US" sz="3600" b="1" dirty="0" smtClean="0">
                <a:solidFill>
                  <a:srgbClr val="0000CC"/>
                </a:solidFill>
                <a:latin typeface="Times New Roman" pitchFamily="18" charset="0"/>
                <a:cs typeface="Times New Roman" pitchFamily="18" charset="0"/>
              </a:rPr>
              <a:t>.</a:t>
            </a: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3" end="3"/>
                                            </p:txEl>
                                          </p:spTgt>
                                        </p:tgtEl>
                                        <p:attrNameLst>
                                          <p:attrName>style.visibility</p:attrName>
                                        </p:attrNameLst>
                                      </p:cBhvr>
                                      <p:to>
                                        <p:strVal val="visible"/>
                                      </p:to>
                                    </p:set>
                                    <p:anim calcmode="lin" valueType="num">
                                      <p:cBhvr additive="base">
                                        <p:cTn id="7"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347">
                                            <p:txEl>
                                              <p:pRg st="5" end="5"/>
                                            </p:txEl>
                                          </p:spTgt>
                                        </p:tgtEl>
                                        <p:attrNameLst>
                                          <p:attrName>style.visibility</p:attrName>
                                        </p:attrNameLst>
                                      </p:cBhvr>
                                      <p:to>
                                        <p:strVal val="visible"/>
                                      </p:to>
                                    </p:set>
                                    <p:anim calcmode="lin" valueType="num">
                                      <p:cBhvr additive="base">
                                        <p:cTn id="13"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347">
                                            <p:txEl>
                                              <p:pRg st="7" end="7"/>
                                            </p:txEl>
                                          </p:spTgt>
                                        </p:tgtEl>
                                        <p:attrNameLst>
                                          <p:attrName>style.visibility</p:attrName>
                                        </p:attrNameLst>
                                      </p:cBhvr>
                                      <p:to>
                                        <p:strVal val="visible"/>
                                      </p:to>
                                    </p:set>
                                    <p:anim calcmode="lin" valueType="num">
                                      <p:cBhvr additive="base">
                                        <p:cTn id="19" dur="500" fill="hold"/>
                                        <p:tgtEl>
                                          <p:spTgt spid="57347">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t>A reference to repertories for homoeopathic students-DR. SIJU .P.V </a:t>
            </a:r>
          </a:p>
          <a:p>
            <a:r>
              <a:rPr lang="en-US" b="1" dirty="0" smtClean="0"/>
              <a:t>Essentials of repertorisation-DR.SHASHI KANT TIWARI</a:t>
            </a:r>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subTitle" idx="1"/>
          </p:nvPr>
        </p:nvSpPr>
        <p:spPr>
          <a:xfrm>
            <a:off x="0" y="0"/>
            <a:ext cx="9144000" cy="6858000"/>
          </a:xfrm>
        </p:spPr>
        <p:txBody>
          <a:bodyPr/>
          <a:lstStyle/>
          <a:p>
            <a:endParaRPr lang="en-US" dirty="0" smtClean="0">
              <a:solidFill>
                <a:srgbClr val="0000CC"/>
              </a:solidFill>
            </a:endParaRPr>
          </a:p>
        </p:txBody>
      </p:sp>
      <p:sp>
        <p:nvSpPr>
          <p:cNvPr id="54279" name="WordArt 1031"/>
          <p:cNvSpPr>
            <a:spLocks noChangeArrowheads="1" noChangeShapeType="1" noTextEdit="1"/>
          </p:cNvSpPr>
          <p:nvPr/>
        </p:nvSpPr>
        <p:spPr bwMode="auto">
          <a:xfrm>
            <a:off x="0" y="2286000"/>
            <a:ext cx="9144000" cy="2286000"/>
          </a:xfrm>
          <a:prstGeom prst="rect">
            <a:avLst/>
          </a:prstGeom>
        </p:spPr>
        <p:txBody>
          <a:bodyPr wrap="none" fromWordArt="1">
            <a:prstTxWarp prst="textDeflate">
              <a:avLst>
                <a:gd name="adj" fmla="val 26227"/>
              </a:avLst>
            </a:prstTxWarp>
          </a:bodyPr>
          <a:lstStyle/>
          <a:p>
            <a:pPr algn="ctr"/>
            <a:r>
              <a:rPr lang="en-US" sz="3600" kern="10" dirty="0">
                <a:ln w="9525">
                  <a:solidFill>
                    <a:srgbClr val="FF99CC"/>
                  </a:solidFill>
                  <a:round/>
                  <a:headEnd/>
                  <a:tailEnd/>
                </a:ln>
                <a:solidFill>
                  <a:schemeClr val="folHlink"/>
                </a:solidFill>
                <a:effectLst>
                  <a:outerShdw dist="107763" dir="18900000" algn="ctr" rotWithShape="0">
                    <a:srgbClr val="868686"/>
                  </a:outerShdw>
                </a:effectLst>
                <a:latin typeface="Impact"/>
              </a:rPr>
              <a:t>THANK YOU</a:t>
            </a: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 calcmode="lin" valueType="num">
                                      <p:cBhvr>
                                        <p:cTn id="7" dur="5000" fill="hold"/>
                                        <p:tgtEl>
                                          <p:spTgt spid="54279"/>
                                        </p:tgtEl>
                                        <p:attrNameLst>
                                          <p:attrName>ppt_w</p:attrName>
                                        </p:attrNameLst>
                                      </p:cBhvr>
                                      <p:tavLst>
                                        <p:tav tm="0" fmla="#ppt_w*sin(2.5*pi*$)">
                                          <p:val>
                                            <p:fltVal val="0"/>
                                          </p:val>
                                        </p:tav>
                                        <p:tav tm="100000">
                                          <p:val>
                                            <p:fltVal val="1"/>
                                          </p:val>
                                        </p:tav>
                                      </p:tavLst>
                                    </p:anim>
                                    <p:anim calcmode="lin" valueType="num">
                                      <p:cBhvr>
                                        <p:cTn id="8" dur="5000" fill="hold"/>
                                        <p:tgtEl>
                                          <p:spTgt spid="5427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457200" y="304800"/>
            <a:ext cx="8401080" cy="5943600"/>
          </a:xfrm>
        </p:spPr>
        <p:txBody>
          <a:bodyPr>
            <a:normAutofit fontScale="92500"/>
          </a:bodyPr>
          <a:lstStyle/>
          <a:p>
            <a:pPr>
              <a:lnSpc>
                <a:spcPct val="90000"/>
              </a:lnSpc>
            </a:pPr>
            <a:endParaRPr lang="en-US" b="1" dirty="0" smtClean="0">
              <a:latin typeface="Times New Roman" pitchFamily="18" charset="0"/>
            </a:endParaRPr>
          </a:p>
          <a:p>
            <a:pPr algn="just">
              <a:lnSpc>
                <a:spcPct val="90000"/>
              </a:lnSpc>
            </a:pPr>
            <a:r>
              <a:rPr lang="en-US" b="1" dirty="0" smtClean="0">
                <a:solidFill>
                  <a:schemeClr val="folHlink"/>
                </a:solidFill>
                <a:latin typeface="Times New Roman" pitchFamily="18" charset="0"/>
              </a:rPr>
              <a:t>Every well proved drug has got thousands of symptoms and a man of average intelligence, it is impossible to remember all the symptoms of a drug as well as to establish total correspondence between drugs and diseases.</a:t>
            </a:r>
          </a:p>
          <a:p>
            <a:pPr algn="just">
              <a:lnSpc>
                <a:spcPct val="90000"/>
              </a:lnSpc>
            </a:pPr>
            <a:endParaRPr lang="en-US" b="1" dirty="0" smtClean="0">
              <a:solidFill>
                <a:schemeClr val="folHlink"/>
              </a:solidFill>
              <a:latin typeface="Times New Roman" pitchFamily="18" charset="0"/>
            </a:endParaRPr>
          </a:p>
          <a:p>
            <a:pPr algn="just">
              <a:lnSpc>
                <a:spcPct val="90000"/>
              </a:lnSpc>
            </a:pPr>
            <a:r>
              <a:rPr lang="en-US" b="1" dirty="0" smtClean="0">
                <a:solidFill>
                  <a:schemeClr val="folHlink"/>
                </a:solidFill>
                <a:latin typeface="Times New Roman" pitchFamily="18" charset="0"/>
              </a:rPr>
              <a:t>Repertory bridges the gulf between Materia Medica on one hand and diseases on other hand. </a:t>
            </a:r>
          </a:p>
          <a:p>
            <a:pPr algn="just">
              <a:lnSpc>
                <a:spcPct val="90000"/>
              </a:lnSpc>
            </a:pPr>
            <a:endParaRPr lang="en-US" b="1" dirty="0" smtClean="0">
              <a:solidFill>
                <a:schemeClr val="folHlink"/>
              </a:solidFill>
              <a:latin typeface="Times New Roman" pitchFamily="18" charset="0"/>
            </a:endParaRPr>
          </a:p>
          <a:p>
            <a:pPr algn="just">
              <a:lnSpc>
                <a:spcPct val="90000"/>
              </a:lnSpc>
            </a:pPr>
            <a:r>
              <a:rPr lang="en-US" b="1" dirty="0" smtClean="0">
                <a:latin typeface="Times New Roman" pitchFamily="18" charset="0"/>
              </a:rPr>
              <a:t>In day to day practice total correspondence is not difficult if repertories are properly used.</a:t>
            </a: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wipe(left)">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3" end="3"/>
                                            </p:txEl>
                                          </p:spTgt>
                                        </p:tgtEl>
                                        <p:attrNameLst>
                                          <p:attrName>style.visibility</p:attrName>
                                        </p:attrNameLst>
                                      </p:cBhvr>
                                      <p:to>
                                        <p:strVal val="visible"/>
                                      </p:to>
                                    </p:set>
                                    <p:animEffect transition="in" filter="wipe(left)">
                                      <p:cBhvr>
                                        <p:cTn id="12" dur="500"/>
                                        <p:tgtEl>
                                          <p:spTgt spid="665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5" end="5"/>
                                            </p:txEl>
                                          </p:spTgt>
                                        </p:tgtEl>
                                        <p:attrNameLst>
                                          <p:attrName>style.visibility</p:attrName>
                                        </p:attrNameLst>
                                      </p:cBhvr>
                                      <p:to>
                                        <p:strVal val="visible"/>
                                      </p:to>
                                    </p:set>
                                    <p:animEffect transition="in" filter="wipe(left)">
                                      <p:cBhvr>
                                        <p:cTn id="17"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19400" y="0"/>
            <a:ext cx="5715000" cy="914400"/>
          </a:xfrm>
        </p:spPr>
        <p:txBody>
          <a:bodyPr/>
          <a:lstStyle/>
          <a:p>
            <a:pPr algn="l"/>
            <a:r>
              <a:rPr lang="en-US" b="1" u="sng" dirty="0" smtClean="0">
                <a:latin typeface="Times New Roman" pitchFamily="18" charset="0"/>
                <a:cs typeface="Times New Roman" pitchFamily="18" charset="0"/>
              </a:rPr>
              <a:t>REPERTORY	</a:t>
            </a:r>
            <a:endParaRPr lang="en-US" b="1" dirty="0" smtClean="0">
              <a:latin typeface="Times New Roman" pitchFamily="18" charset="0"/>
              <a:cs typeface="Times New Roman" pitchFamily="18" charset="0"/>
            </a:endParaRPr>
          </a:p>
        </p:txBody>
      </p:sp>
      <p:sp>
        <p:nvSpPr>
          <p:cNvPr id="3075" name="Rectangle 3"/>
          <p:cNvSpPr>
            <a:spLocks noGrp="1" noChangeArrowheads="1"/>
          </p:cNvSpPr>
          <p:nvPr>
            <p:ph type="subTitle" idx="1"/>
          </p:nvPr>
        </p:nvSpPr>
        <p:spPr>
          <a:xfrm>
            <a:off x="228600" y="914400"/>
            <a:ext cx="8686800" cy="5943600"/>
          </a:xfrm>
        </p:spPr>
        <p:txBody>
          <a:bodyPr>
            <a:normAutofit fontScale="85000" lnSpcReduction="20000"/>
          </a:bodyPr>
          <a:lstStyle/>
          <a:p>
            <a:pPr>
              <a:lnSpc>
                <a:spcPct val="80000"/>
              </a:lnSpc>
            </a:pPr>
            <a:endParaRPr lang="en-US" sz="2400" b="1" dirty="0" smtClean="0">
              <a:solidFill>
                <a:schemeClr val="tx1"/>
              </a:solidFill>
              <a:latin typeface="Times New Roman" pitchFamily="18" charset="0"/>
              <a:cs typeface="Times New Roman" pitchFamily="18" charset="0"/>
            </a:endParaRPr>
          </a:p>
          <a:p>
            <a:pPr algn="l">
              <a:lnSpc>
                <a:spcPct val="150000"/>
              </a:lnSpc>
              <a:buFont typeface="Arial" pitchFamily="34" charset="0"/>
              <a:buChar char="•"/>
            </a:pPr>
            <a:r>
              <a:rPr lang="en-US" sz="2800" b="1" dirty="0" smtClean="0">
                <a:solidFill>
                  <a:schemeClr val="tx1"/>
                </a:solidFill>
                <a:latin typeface="Times New Roman" pitchFamily="18" charset="0"/>
                <a:cs typeface="Times New Roman" pitchFamily="18" charset="0"/>
              </a:rPr>
              <a:t>The word originated from the Latin word </a:t>
            </a:r>
            <a:r>
              <a:rPr lang="en-US" sz="2800" b="1" i="1" u="sng" dirty="0" smtClean="0">
                <a:solidFill>
                  <a:schemeClr val="tx1"/>
                </a:solidFill>
                <a:latin typeface="Times New Roman" pitchFamily="18" charset="0"/>
                <a:cs typeface="Times New Roman" pitchFamily="18" charset="0"/>
              </a:rPr>
              <a:t>“</a:t>
            </a:r>
            <a:r>
              <a:rPr lang="en-US" sz="2800" b="1" i="1" u="sng" dirty="0" err="1" smtClean="0">
                <a:solidFill>
                  <a:schemeClr val="tx1"/>
                </a:solidFill>
                <a:latin typeface="Times New Roman" pitchFamily="18" charset="0"/>
                <a:cs typeface="Times New Roman" pitchFamily="18" charset="0"/>
              </a:rPr>
              <a:t>repertorium</a:t>
            </a:r>
            <a:r>
              <a:rPr lang="en-US" sz="2800" b="1" i="1" u="sng" dirty="0" smtClean="0">
                <a:solidFill>
                  <a:schemeClr val="tx1"/>
                </a:solidFill>
                <a:latin typeface="Times New Roman" pitchFamily="18" charset="0"/>
                <a:cs typeface="Times New Roman" pitchFamily="18" charset="0"/>
              </a:rPr>
              <a:t>” or “repertoire”</a:t>
            </a:r>
            <a:r>
              <a:rPr lang="en-US" sz="2800" b="1" dirty="0" smtClean="0">
                <a:solidFill>
                  <a:schemeClr val="tx1"/>
                </a:solidFill>
                <a:latin typeface="Times New Roman" pitchFamily="18" charset="0"/>
                <a:cs typeface="Times New Roman" pitchFamily="18" charset="0"/>
              </a:rPr>
              <a:t> which means “an </a:t>
            </a:r>
            <a:r>
              <a:rPr lang="en-US" sz="2800" b="1" dirty="0" err="1" smtClean="0">
                <a:solidFill>
                  <a:schemeClr val="tx1"/>
                </a:solidFill>
                <a:latin typeface="Times New Roman" pitchFamily="18" charset="0"/>
                <a:cs typeface="Times New Roman" pitchFamily="18" charset="0"/>
              </a:rPr>
              <a:t>inventory,a</a:t>
            </a:r>
            <a:r>
              <a:rPr lang="en-US" sz="2800" b="1" dirty="0" smtClean="0">
                <a:solidFill>
                  <a:schemeClr val="tx1"/>
                </a:solidFill>
                <a:latin typeface="Times New Roman" pitchFamily="18" charset="0"/>
                <a:cs typeface="Times New Roman" pitchFamily="18" charset="0"/>
              </a:rPr>
              <a:t> table or a compendium where the content or information is so arranged that it is easy to find or invent”.</a:t>
            </a:r>
          </a:p>
          <a:p>
            <a:pPr algn="l">
              <a:lnSpc>
                <a:spcPct val="150000"/>
              </a:lnSpc>
              <a:buFont typeface="Arial" pitchFamily="34" charset="0"/>
              <a:buChar char="•"/>
            </a:pPr>
            <a:endParaRPr lang="en-US" sz="2800" b="1" dirty="0" smtClean="0">
              <a:solidFill>
                <a:schemeClr val="tx1"/>
              </a:solidFill>
              <a:latin typeface="Times New Roman" pitchFamily="18" charset="0"/>
              <a:cs typeface="Times New Roman" pitchFamily="18" charset="0"/>
            </a:endParaRPr>
          </a:p>
          <a:p>
            <a:pPr algn="l">
              <a:lnSpc>
                <a:spcPct val="150000"/>
              </a:lnSpc>
              <a:buFont typeface="Arial" pitchFamily="34" charset="0"/>
              <a:buChar char="•"/>
            </a:pPr>
            <a:r>
              <a:rPr lang="en-US" sz="2800" b="1" dirty="0" smtClean="0">
                <a:solidFill>
                  <a:schemeClr val="tx1"/>
                </a:solidFill>
                <a:latin typeface="Times New Roman" pitchFamily="18" charset="0"/>
                <a:cs typeface="Times New Roman" pitchFamily="18" charset="0"/>
              </a:rPr>
              <a:t>“</a:t>
            </a:r>
            <a:r>
              <a:rPr lang="en-US" sz="2800" b="1" dirty="0" err="1" smtClean="0">
                <a:solidFill>
                  <a:schemeClr val="tx1"/>
                </a:solidFill>
                <a:latin typeface="Times New Roman" pitchFamily="18" charset="0"/>
                <a:cs typeface="Times New Roman" pitchFamily="18" charset="0"/>
              </a:rPr>
              <a:t>Repertorium</a:t>
            </a:r>
            <a:r>
              <a:rPr lang="en-US" sz="2800" b="1" dirty="0" smtClean="0">
                <a:solidFill>
                  <a:schemeClr val="tx1"/>
                </a:solidFill>
                <a:latin typeface="Times New Roman" pitchFamily="18" charset="0"/>
                <a:cs typeface="Times New Roman" pitchFamily="18" charset="0"/>
              </a:rPr>
              <a:t>” originated from the word “repertoire” means to find (re-again, </a:t>
            </a:r>
            <a:r>
              <a:rPr lang="en-US" sz="2800" b="1" dirty="0" err="1" smtClean="0">
                <a:solidFill>
                  <a:schemeClr val="tx1"/>
                </a:solidFill>
                <a:latin typeface="Times New Roman" pitchFamily="18" charset="0"/>
                <a:cs typeface="Times New Roman" pitchFamily="18" charset="0"/>
              </a:rPr>
              <a:t>parere</a:t>
            </a:r>
            <a:r>
              <a:rPr lang="en-US" sz="2800" b="1" dirty="0" smtClean="0">
                <a:solidFill>
                  <a:schemeClr val="tx1"/>
                </a:solidFill>
                <a:latin typeface="Times New Roman" pitchFamily="18" charset="0"/>
                <a:cs typeface="Times New Roman" pitchFamily="18" charset="0"/>
              </a:rPr>
              <a:t>-to bring forth). It means the place where the things are kept to be brought forth.</a:t>
            </a:r>
          </a:p>
          <a:p>
            <a:pPr algn="l">
              <a:lnSpc>
                <a:spcPct val="150000"/>
              </a:lnSpc>
              <a:buFont typeface="Arial" pitchFamily="34" charset="0"/>
              <a:buChar char="•"/>
            </a:pPr>
            <a:endParaRPr lang="en-US" sz="2800" b="1" dirty="0" smtClean="0">
              <a:solidFill>
                <a:schemeClr val="tx1"/>
              </a:solidFill>
              <a:latin typeface="Times New Roman" pitchFamily="18" charset="0"/>
              <a:cs typeface="Times New Roman" pitchFamily="18" charset="0"/>
            </a:endParaRPr>
          </a:p>
          <a:p>
            <a:pPr algn="l">
              <a:lnSpc>
                <a:spcPct val="150000"/>
              </a:lnSpc>
              <a:buFont typeface="Arial" pitchFamily="34" charset="0"/>
              <a:buChar char="•"/>
            </a:pPr>
            <a:r>
              <a:rPr lang="en-US" sz="2800" b="1" dirty="0" smtClean="0">
                <a:solidFill>
                  <a:schemeClr val="tx1"/>
                </a:solidFill>
                <a:latin typeface="Times New Roman" pitchFamily="18" charset="0"/>
                <a:cs typeface="Times New Roman" pitchFamily="18" charset="0"/>
              </a:rPr>
              <a:t>In French the word </a:t>
            </a:r>
            <a:r>
              <a:rPr lang="en-US" sz="2800" b="1" u="sng" dirty="0" smtClean="0">
                <a:solidFill>
                  <a:schemeClr val="tx1"/>
                </a:solidFill>
                <a:latin typeface="Times New Roman" pitchFamily="18" charset="0"/>
                <a:cs typeface="Times New Roman" pitchFamily="18" charset="0"/>
              </a:rPr>
              <a:t>“Repertoire”</a:t>
            </a:r>
            <a:r>
              <a:rPr lang="en-US" sz="2800" b="1" dirty="0" smtClean="0">
                <a:solidFill>
                  <a:schemeClr val="tx1"/>
                </a:solidFill>
                <a:latin typeface="Times New Roman" pitchFamily="18" charset="0"/>
                <a:cs typeface="Times New Roman" pitchFamily="18" charset="0"/>
              </a:rPr>
              <a:t> means company store house. </a:t>
            </a:r>
            <a:br>
              <a:rPr lang="en-US" sz="2800" b="1" dirty="0" smtClean="0">
                <a:solidFill>
                  <a:schemeClr val="tx1"/>
                </a:solidFill>
                <a:latin typeface="Times New Roman" pitchFamily="18" charset="0"/>
                <a:cs typeface="Times New Roman" pitchFamily="18" charset="0"/>
              </a:rPr>
            </a:br>
            <a:endParaRPr lang="en-US" sz="2800" b="1" i="1" dirty="0" smtClean="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5" fill="hold" grpId="0" nodeType="clickEffect">
                                  <p:stCondLst>
                                    <p:cond delay="0"/>
                                  </p:stCondLst>
                                  <p:iterate type="lt">
                                    <p:tmPct val="100000"/>
                                  </p:iterate>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randombar(vertical)">
                                      <p:cBhvr>
                                        <p:cTn id="13" dur="75"/>
                                        <p:tgtEl>
                                          <p:spTgt spid="307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grpId="0" nodeType="clickEffect">
                                  <p:stCondLst>
                                    <p:cond delay="0"/>
                                  </p:stCondLst>
                                  <p:iterate type="lt">
                                    <p:tmPct val="100000"/>
                                  </p:iterate>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randombar(vertical)">
                                      <p:cBhvr>
                                        <p:cTn id="18" dur="75"/>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5" fill="hold" grpId="0" nodeType="clickEffect">
                                  <p:stCondLst>
                                    <p:cond delay="0"/>
                                  </p:stCondLst>
                                  <p:iterate type="lt">
                                    <p:tmPct val="100000"/>
                                  </p:iterate>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randombar(vertical)">
                                      <p:cBhvr>
                                        <p:cTn id="23" dur="75"/>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REPERTORY</a:t>
            </a:r>
            <a:endParaRPr lang="en-IN"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A repertory is an index of symptoms, arranged systematically.</a:t>
            </a:r>
          </a:p>
          <a:p>
            <a:r>
              <a:rPr lang="en-US" b="1" dirty="0" smtClean="0">
                <a:latin typeface="Times New Roman" pitchFamily="18" charset="0"/>
                <a:cs typeface="Times New Roman" pitchFamily="18" charset="0"/>
              </a:rPr>
              <a:t>The system of arrangement depends upon definite guiding principles or it may be alphabetical or schematic.</a:t>
            </a:r>
            <a:endParaRPr lang="en-IN"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0" y="2143116"/>
            <a:ext cx="9144000" cy="2628896"/>
          </a:xfrm>
        </p:spPr>
        <p:txBody>
          <a:bodyPr>
            <a:normAutofit/>
          </a:bodyPr>
          <a:lstStyle/>
          <a:p>
            <a:r>
              <a:rPr lang="en-US" b="1" dirty="0" smtClean="0">
                <a:latin typeface="Times New Roman" pitchFamily="18" charset="0"/>
              </a:rPr>
              <a:t>In 18</a:t>
            </a:r>
            <a:r>
              <a:rPr lang="en-US" b="1" baseline="30000" dirty="0" smtClean="0">
                <a:latin typeface="Times New Roman" pitchFamily="18" charset="0"/>
              </a:rPr>
              <a:t>th</a:t>
            </a:r>
            <a:r>
              <a:rPr lang="en-US" b="1" dirty="0" smtClean="0">
                <a:latin typeface="Times New Roman" pitchFamily="18" charset="0"/>
              </a:rPr>
              <a:t> century , </a:t>
            </a:r>
            <a:r>
              <a:rPr lang="en-US" b="1" dirty="0" err="1" smtClean="0">
                <a:latin typeface="Times New Roman" pitchFamily="18" charset="0"/>
              </a:rPr>
              <a:t>Repertorium</a:t>
            </a:r>
            <a:r>
              <a:rPr lang="en-US" b="1" dirty="0" smtClean="0">
                <a:latin typeface="Times New Roman" pitchFamily="18" charset="0"/>
              </a:rPr>
              <a:t> or repertoire meant armamentarium where armaments were arranged in a fixed, definite order at right place, so that one can find the needed weapons with ease.</a:t>
            </a:r>
          </a:p>
        </p:txBody>
      </p:sp>
      <p:sp>
        <p:nvSpPr>
          <p:cNvPr id="3" name="Footer Placeholder 2"/>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left)">
                                      <p:cBhvr>
                                        <p:cTn id="7" dur="500"/>
                                        <p:tgtEl>
                                          <p:spTgt spid="79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DEFINITION OF REPERTORY</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3686188"/>
          </a:xfrm>
        </p:spPr>
        <p:txBody>
          <a:bodyPr/>
          <a:lstStyle/>
          <a:p>
            <a:pPr>
              <a:buNone/>
            </a:pPr>
            <a:r>
              <a:rPr lang="en-US" b="1" dirty="0" smtClean="0">
                <a:solidFill>
                  <a:srgbClr val="000099"/>
                </a:solidFill>
                <a:latin typeface="Times New Roman" pitchFamily="18" charset="0"/>
                <a:cs typeface="Times New Roman" pitchFamily="18" charset="0"/>
              </a:rPr>
              <a:t>   		</a:t>
            </a:r>
          </a:p>
          <a:p>
            <a:pPr>
              <a:buNone/>
            </a:pPr>
            <a:r>
              <a:rPr lang="en-US" b="1" dirty="0" smtClean="0">
                <a:solidFill>
                  <a:srgbClr val="000099"/>
                </a:solidFill>
                <a:latin typeface="Times New Roman" pitchFamily="18" charset="0"/>
                <a:cs typeface="Times New Roman" pitchFamily="18" charset="0"/>
              </a:rPr>
              <a:t>		Repertory in homoeopathy is an index of symptoms of our Materia Medica, collected from toxicology, drug proving and clinical experience, with their corresponding Homoeopathic medicines arranged systematically.</a:t>
            </a:r>
            <a:endParaRPr lang="en-US" b="1"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endParaRPr lang="en-US" sz="4800" b="1" i="1" dirty="0" smtClean="0">
              <a:latin typeface="Times New Roman" pitchFamily="18" charset="0"/>
              <a:cs typeface="Times New Roman" pitchFamily="18" charset="0"/>
            </a:endParaRPr>
          </a:p>
          <a:p>
            <a:pPr>
              <a:buNone/>
            </a:pPr>
            <a:r>
              <a:rPr lang="en-US" sz="4800" b="1" i="1" dirty="0" smtClean="0">
                <a:latin typeface="Times New Roman" pitchFamily="18" charset="0"/>
                <a:cs typeface="Times New Roman" pitchFamily="18" charset="0"/>
              </a:rPr>
              <a:t>		A repertory is a storehouse where a stock of things is kept; the entire range of skills or aptitude or devices used in a particular field or occupation.</a:t>
            </a:r>
            <a:endParaRPr lang="en-US" sz="4800" b="1"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extLst>
      <p:ext uri="{BB962C8B-B14F-4D97-AF65-F5344CB8AC3E}">
        <p14:creationId xmlns:p14="http://schemas.microsoft.com/office/powerpoint/2010/main" val="143968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normAutofit lnSpcReduction="10000"/>
          </a:bodyPr>
          <a:lstStyle/>
          <a:p>
            <a:r>
              <a:rPr lang="en-US" b="1" dirty="0" smtClean="0">
                <a:latin typeface="Times New Roman" pitchFamily="18" charset="0"/>
                <a:cs typeface="Times New Roman" pitchFamily="18" charset="0"/>
              </a:rPr>
              <a:t>Repertory is a systematically and logically arranged index to the Homoeopathic Materia Medica, which is full of information collected from toxicology, drug proving and clinical experiences.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Repertory helps us to find out the required symptoms, together with the medicine or a group of medicines having different grades.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It is a connecting link between the Materia Medica and disease.</a:t>
            </a:r>
            <a:endParaRPr lang="en-US"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extLst>
      <p:ext uri="{BB962C8B-B14F-4D97-AF65-F5344CB8AC3E}">
        <p14:creationId xmlns:p14="http://schemas.microsoft.com/office/powerpoint/2010/main" val="1903851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1138</Words>
  <Application>Microsoft Office PowerPoint</Application>
  <PresentationFormat>On-screen Show (4:3)</PresentationFormat>
  <Paragraphs>139</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Impact</vt:lpstr>
      <vt:lpstr>Symbol</vt:lpstr>
      <vt:lpstr>Times New Roman</vt:lpstr>
      <vt:lpstr>Office Theme</vt:lpstr>
      <vt:lpstr>   INTRODUCTION    </vt:lpstr>
      <vt:lpstr>INTRODUCTION</vt:lpstr>
      <vt:lpstr>PowerPoint Presentation</vt:lpstr>
      <vt:lpstr>REPERTORY </vt:lpstr>
      <vt:lpstr>REPERTORY</vt:lpstr>
      <vt:lpstr>PowerPoint Presentation</vt:lpstr>
      <vt:lpstr> DEFINITION OF REPERTORY </vt:lpstr>
      <vt:lpstr>PowerPoint Presentation</vt:lpstr>
      <vt:lpstr>PowerPoint Presentation</vt:lpstr>
      <vt:lpstr> REPERTORISATION  </vt:lpstr>
      <vt:lpstr>STALWARTS WORDS ABOUT REPERTORY</vt:lpstr>
      <vt:lpstr>PowerPoint Presentation</vt:lpstr>
      <vt:lpstr>PowerPoint Presentation</vt:lpstr>
      <vt:lpstr>NEED FOR A REPERTORY </vt:lpstr>
      <vt:lpstr>PowerPoint Presentation</vt:lpstr>
      <vt:lpstr>PowerPoint Presentation</vt:lpstr>
      <vt:lpstr>PowerPoint Presentation</vt:lpstr>
      <vt:lpstr>NEED FOR A REPERTORY (contd) </vt:lpstr>
      <vt:lpstr>Where to use the repertory</vt:lpstr>
      <vt:lpstr>Where to use ….Continued…..</vt:lpstr>
      <vt:lpstr>Where not to use the repertory </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New</dc:creator>
  <cp:lastModifiedBy>Admin</cp:lastModifiedBy>
  <cp:revision>36</cp:revision>
  <dcterms:created xsi:type="dcterms:W3CDTF">2006-08-16T00:00:00Z</dcterms:created>
  <dcterms:modified xsi:type="dcterms:W3CDTF">2019-12-28T07:04:22Z</dcterms:modified>
</cp:coreProperties>
</file>